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586" autoAdjust="0"/>
  </p:normalViewPr>
  <p:slideViewPr>
    <p:cSldViewPr snapToGrid="0">
      <p:cViewPr varScale="1">
        <p:scale>
          <a:sx n="79" d="100"/>
          <a:sy n="79" d="100"/>
        </p:scale>
        <p:origin x="-96" y="-1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1FC0D36A-CC00-4636-AD16-7802F44BEE77}" type="datetimeFigureOut">
              <a:rPr lang="nl-NL" smtClean="0"/>
              <a:t>7-2-2023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CEF51E7-57DD-4D17-8E17-A0CED5BC8123}" type="slidenum">
              <a:rPr lang="nl-NL" smtClean="0"/>
              <a:t>‹nr.›</a:t>
            </a:fld>
            <a:endParaRPr lang="nl-NL"/>
          </a:p>
        </p:txBody>
      </p:sp>
    </p:spTree>
    <p:extLst>
      <p:ext uri="{BB962C8B-B14F-4D97-AF65-F5344CB8AC3E}">
        <p14:creationId xmlns:p14="http://schemas.microsoft.com/office/powerpoint/2010/main" val="567089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FC0D36A-CC00-4636-AD16-7802F44BEE77}" type="datetimeFigureOut">
              <a:rPr lang="nl-NL" smtClean="0"/>
              <a:t>7-2-2023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CEF51E7-57DD-4D17-8E17-A0CED5BC8123}" type="slidenum">
              <a:rPr lang="nl-NL" smtClean="0"/>
              <a:t>‹nr.›</a:t>
            </a:fld>
            <a:endParaRPr lang="nl-NL"/>
          </a:p>
        </p:txBody>
      </p:sp>
    </p:spTree>
    <p:extLst>
      <p:ext uri="{BB962C8B-B14F-4D97-AF65-F5344CB8AC3E}">
        <p14:creationId xmlns:p14="http://schemas.microsoft.com/office/powerpoint/2010/main" val="3030562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FC0D36A-CC00-4636-AD16-7802F44BEE77}" type="datetimeFigureOut">
              <a:rPr lang="nl-NL" smtClean="0"/>
              <a:t>7-2-2023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CEF51E7-57DD-4D17-8E17-A0CED5BC8123}" type="slidenum">
              <a:rPr lang="nl-NL" smtClean="0"/>
              <a:t>‹nr.›</a:t>
            </a:fld>
            <a:endParaRPr lang="nl-NL"/>
          </a:p>
        </p:txBody>
      </p:sp>
    </p:spTree>
    <p:extLst>
      <p:ext uri="{BB962C8B-B14F-4D97-AF65-F5344CB8AC3E}">
        <p14:creationId xmlns:p14="http://schemas.microsoft.com/office/powerpoint/2010/main" val="1735037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FC0D36A-CC00-4636-AD16-7802F44BEE77}" type="datetimeFigureOut">
              <a:rPr lang="nl-NL" smtClean="0"/>
              <a:t>7-2-2023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CEF51E7-57DD-4D17-8E17-A0CED5BC8123}" type="slidenum">
              <a:rPr lang="nl-NL" smtClean="0"/>
              <a:t>‹nr.›</a:t>
            </a:fld>
            <a:endParaRPr lang="nl-NL"/>
          </a:p>
        </p:txBody>
      </p:sp>
    </p:spTree>
    <p:extLst>
      <p:ext uri="{BB962C8B-B14F-4D97-AF65-F5344CB8AC3E}">
        <p14:creationId xmlns:p14="http://schemas.microsoft.com/office/powerpoint/2010/main" val="98661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FC0D36A-CC00-4636-AD16-7802F44BEE77}" type="datetimeFigureOut">
              <a:rPr lang="nl-NL" smtClean="0"/>
              <a:t>7-2-2023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CEF51E7-57DD-4D17-8E17-A0CED5BC8123}" type="slidenum">
              <a:rPr lang="nl-NL" smtClean="0"/>
              <a:t>‹nr.›</a:t>
            </a:fld>
            <a:endParaRPr lang="nl-NL"/>
          </a:p>
        </p:txBody>
      </p:sp>
    </p:spTree>
    <p:extLst>
      <p:ext uri="{BB962C8B-B14F-4D97-AF65-F5344CB8AC3E}">
        <p14:creationId xmlns:p14="http://schemas.microsoft.com/office/powerpoint/2010/main" val="156989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FC0D36A-CC00-4636-AD16-7802F44BEE77}" type="datetimeFigureOut">
              <a:rPr lang="nl-NL" smtClean="0"/>
              <a:t>7-2-2023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CEF51E7-57DD-4D17-8E17-A0CED5BC8123}" type="slidenum">
              <a:rPr lang="nl-NL" smtClean="0"/>
              <a:t>‹nr.›</a:t>
            </a:fld>
            <a:endParaRPr lang="nl-NL"/>
          </a:p>
        </p:txBody>
      </p:sp>
    </p:spTree>
    <p:extLst>
      <p:ext uri="{BB962C8B-B14F-4D97-AF65-F5344CB8AC3E}">
        <p14:creationId xmlns:p14="http://schemas.microsoft.com/office/powerpoint/2010/main" val="1823916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1FC0D36A-CC00-4636-AD16-7802F44BEE77}" type="datetimeFigureOut">
              <a:rPr lang="nl-NL" smtClean="0"/>
              <a:t>7-2-2023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CEF51E7-57DD-4D17-8E17-A0CED5BC8123}" type="slidenum">
              <a:rPr lang="nl-NL" smtClean="0"/>
              <a:t>‹nr.›</a:t>
            </a:fld>
            <a:endParaRPr lang="nl-NL"/>
          </a:p>
        </p:txBody>
      </p:sp>
    </p:spTree>
    <p:extLst>
      <p:ext uri="{BB962C8B-B14F-4D97-AF65-F5344CB8AC3E}">
        <p14:creationId xmlns:p14="http://schemas.microsoft.com/office/powerpoint/2010/main" val="2154995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1FC0D36A-CC00-4636-AD16-7802F44BEE77}" type="datetimeFigureOut">
              <a:rPr lang="nl-NL" smtClean="0"/>
              <a:t>7-2-2023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CEF51E7-57DD-4D17-8E17-A0CED5BC8123}" type="slidenum">
              <a:rPr lang="nl-NL" smtClean="0"/>
              <a:t>‹nr.›</a:t>
            </a:fld>
            <a:endParaRPr lang="nl-NL"/>
          </a:p>
        </p:txBody>
      </p:sp>
    </p:spTree>
    <p:extLst>
      <p:ext uri="{BB962C8B-B14F-4D97-AF65-F5344CB8AC3E}">
        <p14:creationId xmlns:p14="http://schemas.microsoft.com/office/powerpoint/2010/main" val="1532767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FC0D36A-CC00-4636-AD16-7802F44BEE77}" type="datetimeFigureOut">
              <a:rPr lang="nl-NL" smtClean="0"/>
              <a:t>7-2-2023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CEF51E7-57DD-4D17-8E17-A0CED5BC8123}" type="slidenum">
              <a:rPr lang="nl-NL" smtClean="0"/>
              <a:t>‹nr.›</a:t>
            </a:fld>
            <a:endParaRPr lang="nl-NL"/>
          </a:p>
        </p:txBody>
      </p:sp>
    </p:spTree>
    <p:extLst>
      <p:ext uri="{BB962C8B-B14F-4D97-AF65-F5344CB8AC3E}">
        <p14:creationId xmlns:p14="http://schemas.microsoft.com/office/powerpoint/2010/main" val="379323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FC0D36A-CC00-4636-AD16-7802F44BEE77}" type="datetimeFigureOut">
              <a:rPr lang="nl-NL" smtClean="0"/>
              <a:t>7-2-2023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CEF51E7-57DD-4D17-8E17-A0CED5BC8123}" type="slidenum">
              <a:rPr lang="nl-NL" smtClean="0"/>
              <a:t>‹nr.›</a:t>
            </a:fld>
            <a:endParaRPr lang="nl-NL"/>
          </a:p>
        </p:txBody>
      </p:sp>
    </p:spTree>
    <p:extLst>
      <p:ext uri="{BB962C8B-B14F-4D97-AF65-F5344CB8AC3E}">
        <p14:creationId xmlns:p14="http://schemas.microsoft.com/office/powerpoint/2010/main" val="402456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FC0D36A-CC00-4636-AD16-7802F44BEE77}" type="datetimeFigureOut">
              <a:rPr lang="nl-NL" smtClean="0"/>
              <a:t>7-2-2023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CEF51E7-57DD-4D17-8E17-A0CED5BC8123}" type="slidenum">
              <a:rPr lang="nl-NL" smtClean="0"/>
              <a:t>‹nr.›</a:t>
            </a:fld>
            <a:endParaRPr lang="nl-NL"/>
          </a:p>
        </p:txBody>
      </p:sp>
    </p:spTree>
    <p:extLst>
      <p:ext uri="{BB962C8B-B14F-4D97-AF65-F5344CB8AC3E}">
        <p14:creationId xmlns:p14="http://schemas.microsoft.com/office/powerpoint/2010/main" val="319560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C0D36A-CC00-4636-AD16-7802F44BEE77}" type="datetimeFigureOut">
              <a:rPr lang="nl-NL" smtClean="0"/>
              <a:t>7-2-2023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F51E7-57DD-4D17-8E17-A0CED5BC8123}" type="slidenum">
              <a:rPr lang="nl-NL" smtClean="0"/>
              <a:t>‹nr.›</a:t>
            </a:fld>
            <a:endParaRPr lang="nl-NL"/>
          </a:p>
        </p:txBody>
      </p:sp>
    </p:spTree>
    <p:extLst>
      <p:ext uri="{BB962C8B-B14F-4D97-AF65-F5344CB8AC3E}">
        <p14:creationId xmlns:p14="http://schemas.microsoft.com/office/powerpoint/2010/main" val="3975185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Marentocht Oost, </a:t>
            </a:r>
            <a:br>
              <a:rPr lang="nl-NL" dirty="0" smtClean="0"/>
            </a:br>
            <a:r>
              <a:rPr lang="nl-NL" dirty="0" smtClean="0"/>
              <a:t>Neptunus (23 – 34 km)</a:t>
            </a:r>
            <a:endParaRPr lang="nl-NL" dirty="0"/>
          </a:p>
        </p:txBody>
      </p:sp>
      <p:sp>
        <p:nvSpPr>
          <p:cNvPr id="3" name="Ondertitel 2"/>
          <p:cNvSpPr>
            <a:spLocks noGrp="1"/>
          </p:cNvSpPr>
          <p:nvPr>
            <p:ph type="subTitle" idx="1"/>
          </p:nvPr>
        </p:nvSpPr>
        <p:spPr>
          <a:xfrm>
            <a:off x="3934327" y="3602038"/>
            <a:ext cx="4463716" cy="1655762"/>
          </a:xfrm>
        </p:spPr>
        <p:txBody>
          <a:bodyPr/>
          <a:lstStyle/>
          <a:p>
            <a:r>
              <a:rPr lang="nl-NL" dirty="0" smtClean="0"/>
              <a:t>Afstand afhankelijk van startplaats en heen en weertjes naar één of meerdere dorpen  </a:t>
            </a:r>
            <a:endParaRPr lang="nl-NL" dirty="0"/>
          </a:p>
        </p:txBody>
      </p:sp>
    </p:spTree>
    <p:extLst>
      <p:ext uri="{BB962C8B-B14F-4D97-AF65-F5344CB8AC3E}">
        <p14:creationId xmlns:p14="http://schemas.microsoft.com/office/powerpoint/2010/main" val="4042764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1163661" y="339587"/>
            <a:ext cx="10396780" cy="369332"/>
          </a:xfrm>
          <a:prstGeom prst="rect">
            <a:avLst/>
          </a:prstGeom>
        </p:spPr>
        <p:txBody>
          <a:bodyPr wrap="square">
            <a:spAutoFit/>
          </a:bodyPr>
          <a:lstStyle/>
          <a:p>
            <a:r>
              <a:rPr lang="nl-NL" dirty="0"/>
              <a:t>Marentocht Oost, </a:t>
            </a:r>
            <a:r>
              <a:rPr lang="nl-NL" dirty="0" smtClean="0"/>
              <a:t> Neptunus begin en eindpunt </a:t>
            </a:r>
            <a:r>
              <a:rPr lang="nl-NL" dirty="0"/>
              <a:t>(22 – </a:t>
            </a:r>
            <a:r>
              <a:rPr lang="nl-NL" dirty="0" smtClean="0"/>
              <a:t>34 </a:t>
            </a:r>
            <a:r>
              <a:rPr lang="nl-NL" dirty="0"/>
              <a:t>km)</a:t>
            </a:r>
          </a:p>
        </p:txBody>
      </p:sp>
      <p:sp>
        <p:nvSpPr>
          <p:cNvPr id="12" name="Tekstvak 11"/>
          <p:cNvSpPr txBox="1"/>
          <p:nvPr/>
        </p:nvSpPr>
        <p:spPr>
          <a:xfrm>
            <a:off x="7781239" y="3408852"/>
            <a:ext cx="3323298" cy="2031325"/>
          </a:xfrm>
          <a:prstGeom prst="rect">
            <a:avLst/>
          </a:prstGeom>
          <a:noFill/>
        </p:spPr>
        <p:txBody>
          <a:bodyPr wrap="square" rtlCol="0">
            <a:spAutoFit/>
          </a:bodyPr>
          <a:lstStyle/>
          <a:p>
            <a:r>
              <a:rPr lang="nl-NL" sz="1400" dirty="0" smtClean="0">
                <a:latin typeface="Arial" panose="020B0604020202020204" pitchFamily="34" charset="0"/>
                <a:cs typeface="Arial" panose="020B0604020202020204" pitchFamily="34" charset="0"/>
              </a:rPr>
              <a:t>De tocht heeft de mogelijkheid </a:t>
            </a:r>
          </a:p>
          <a:p>
            <a:r>
              <a:rPr lang="nl-NL" sz="1400" dirty="0" smtClean="0">
                <a:latin typeface="Arial" panose="020B0604020202020204" pitchFamily="34" charset="0"/>
                <a:cs typeface="Arial" panose="020B0604020202020204" pitchFamily="34" charset="0"/>
              </a:rPr>
              <a:t>verschillende wierdendorpen te bezoeken. Voor de planning bovenstaande afstandentabel.  De beschrijving is vanaf RV Neptunus, </a:t>
            </a:r>
          </a:p>
          <a:p>
            <a:r>
              <a:rPr lang="nl-NL" sz="1400" dirty="0" smtClean="0">
                <a:latin typeface="Arial" panose="020B0604020202020204" pitchFamily="34" charset="0"/>
                <a:cs typeface="Arial" panose="020B0604020202020204" pitchFamily="34" charset="0"/>
              </a:rPr>
              <a:t>Ook camping Ekenstein kan startpunt </a:t>
            </a:r>
          </a:p>
          <a:p>
            <a:r>
              <a:rPr lang="nl-NL" sz="1400" dirty="0">
                <a:latin typeface="Arial" panose="020B0604020202020204" pitchFamily="34" charset="0"/>
                <a:cs typeface="Arial" panose="020B0604020202020204" pitchFamily="34" charset="0"/>
              </a:rPr>
              <a:t>z</a:t>
            </a:r>
            <a:r>
              <a:rPr lang="nl-NL" sz="1400" dirty="0" smtClean="0">
                <a:latin typeface="Arial" panose="020B0604020202020204" pitchFamily="34" charset="0"/>
                <a:cs typeface="Arial" panose="020B0604020202020204" pitchFamily="34" charset="0"/>
              </a:rPr>
              <a:t>ijn. Op beide plekken kunnen boten </a:t>
            </a:r>
          </a:p>
          <a:p>
            <a:r>
              <a:rPr lang="nl-NL" sz="1400" dirty="0" smtClean="0">
                <a:latin typeface="Arial" panose="020B0604020202020204" pitchFamily="34" charset="0"/>
                <a:cs typeface="Arial" panose="020B0604020202020204" pitchFamily="34" charset="0"/>
              </a:rPr>
              <a:t>op- en afgeladen worden. Overleg met de beheerders! </a:t>
            </a:r>
          </a:p>
        </p:txBody>
      </p:sp>
      <p:pic>
        <p:nvPicPr>
          <p:cNvPr id="23" name="Afbeelding 22"/>
          <p:cNvPicPr>
            <a:picLocks noChangeAspect="1"/>
          </p:cNvPicPr>
          <p:nvPr/>
        </p:nvPicPr>
        <p:blipFill rotWithShape="1">
          <a:blip r:embed="rId2"/>
          <a:srcRect l="14501" t="3178" r="2549" b="6617"/>
          <a:stretch/>
        </p:blipFill>
        <p:spPr>
          <a:xfrm>
            <a:off x="1149475" y="942157"/>
            <a:ext cx="6168325" cy="5292946"/>
          </a:xfrm>
          <a:prstGeom prst="rect">
            <a:avLst/>
          </a:prstGeom>
        </p:spPr>
      </p:pic>
      <p:grpSp>
        <p:nvGrpSpPr>
          <p:cNvPr id="19" name="Groep 18"/>
          <p:cNvGrpSpPr/>
          <p:nvPr/>
        </p:nvGrpSpPr>
        <p:grpSpPr>
          <a:xfrm>
            <a:off x="1433595" y="5548393"/>
            <a:ext cx="6289899" cy="1039819"/>
            <a:chOff x="1433595" y="5548393"/>
            <a:chExt cx="6289899" cy="1039819"/>
          </a:xfrm>
        </p:grpSpPr>
        <p:sp>
          <p:nvSpPr>
            <p:cNvPr id="14" name="Gebogen PIJL-OMHOOG 13"/>
            <p:cNvSpPr/>
            <p:nvPr/>
          </p:nvSpPr>
          <p:spPr>
            <a:xfrm flipH="1">
              <a:off x="1433595" y="5943094"/>
              <a:ext cx="927475" cy="604939"/>
            </a:xfrm>
            <a:prstGeom prst="bentUpArrow">
              <a:avLst>
                <a:gd name="adj1" fmla="val 11869"/>
                <a:gd name="adj2" fmla="val 25000"/>
                <a:gd name="adj3" fmla="val 2765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Gebogen PIJL-OMHOOG 14"/>
            <p:cNvSpPr/>
            <p:nvPr/>
          </p:nvSpPr>
          <p:spPr>
            <a:xfrm flipH="1">
              <a:off x="5359048" y="5548393"/>
              <a:ext cx="1003003" cy="916708"/>
            </a:xfrm>
            <a:prstGeom prst="bentUpArrow">
              <a:avLst>
                <a:gd name="adj1" fmla="val 6455"/>
                <a:gd name="adj2" fmla="val 14389"/>
                <a:gd name="adj3" fmla="val 49999"/>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p:cNvSpPr txBox="1"/>
            <p:nvPr/>
          </p:nvSpPr>
          <p:spPr>
            <a:xfrm>
              <a:off x="2362757" y="6280435"/>
              <a:ext cx="1737976" cy="307777"/>
            </a:xfrm>
            <a:prstGeom prst="rect">
              <a:avLst/>
            </a:prstGeom>
            <a:noFill/>
          </p:spPr>
          <p:txBody>
            <a:bodyPr wrap="none" rtlCol="0">
              <a:spAutoFit/>
            </a:bodyPr>
            <a:lstStyle/>
            <a:p>
              <a:r>
                <a:rPr lang="nl-NL" sz="1400" dirty="0" smtClean="0">
                  <a:latin typeface="Arial" panose="020B0604020202020204" pitchFamily="34" charset="0"/>
                  <a:cs typeface="Arial" panose="020B0604020202020204" pitchFamily="34" charset="0"/>
                </a:rPr>
                <a:t>Camping Ekenstein</a:t>
              </a:r>
              <a:endParaRPr lang="nl-NL" sz="1400" dirty="0">
                <a:latin typeface="Arial" panose="020B0604020202020204" pitchFamily="34" charset="0"/>
                <a:cs typeface="Arial" panose="020B0604020202020204" pitchFamily="34" charset="0"/>
              </a:endParaRPr>
            </a:p>
          </p:txBody>
        </p:sp>
        <p:sp>
          <p:nvSpPr>
            <p:cNvPr id="17" name="Tekstvak 16"/>
            <p:cNvSpPr txBox="1"/>
            <p:nvPr/>
          </p:nvSpPr>
          <p:spPr>
            <a:xfrm>
              <a:off x="6476101" y="6265930"/>
              <a:ext cx="1247393" cy="307777"/>
            </a:xfrm>
            <a:prstGeom prst="rect">
              <a:avLst/>
            </a:prstGeom>
            <a:noFill/>
          </p:spPr>
          <p:txBody>
            <a:bodyPr wrap="none" rtlCol="0">
              <a:spAutoFit/>
            </a:bodyPr>
            <a:lstStyle/>
            <a:p>
              <a:r>
                <a:rPr lang="nl-NL" sz="1400" dirty="0" smtClean="0">
                  <a:latin typeface="Arial" panose="020B0604020202020204" pitchFamily="34" charset="0"/>
                  <a:cs typeface="Arial" panose="020B0604020202020204" pitchFamily="34" charset="0"/>
                </a:rPr>
                <a:t>RV Neptunus</a:t>
              </a:r>
              <a:endParaRPr lang="nl-NL" sz="1400" dirty="0">
                <a:latin typeface="Arial" panose="020B0604020202020204" pitchFamily="34" charset="0"/>
                <a:cs typeface="Arial" panose="020B0604020202020204" pitchFamily="34" charset="0"/>
              </a:endParaRPr>
            </a:p>
          </p:txBody>
        </p:sp>
      </p:grpSp>
      <p:grpSp>
        <p:nvGrpSpPr>
          <p:cNvPr id="24" name="Groep 23"/>
          <p:cNvGrpSpPr/>
          <p:nvPr/>
        </p:nvGrpSpPr>
        <p:grpSpPr>
          <a:xfrm>
            <a:off x="1246454" y="1159547"/>
            <a:ext cx="1754408" cy="790414"/>
            <a:chOff x="7649992" y="996814"/>
            <a:chExt cx="1754408" cy="790414"/>
          </a:xfrm>
        </p:grpSpPr>
        <p:pic>
          <p:nvPicPr>
            <p:cNvPr id="20" name="Afbeelding 19"/>
            <p:cNvPicPr>
              <a:picLocks noChangeAspect="1"/>
            </p:cNvPicPr>
            <p:nvPr/>
          </p:nvPicPr>
          <p:blipFill rotWithShape="1">
            <a:blip r:embed="rId3"/>
            <a:srcRect l="2990" t="86893" r="77660" b="4406"/>
            <a:stretch/>
          </p:blipFill>
          <p:spPr>
            <a:xfrm>
              <a:off x="7705786" y="1309880"/>
              <a:ext cx="1698614" cy="477348"/>
            </a:xfrm>
            <a:prstGeom prst="rect">
              <a:avLst/>
            </a:prstGeom>
            <a:ln w="38100">
              <a:solidFill>
                <a:srgbClr val="92D050"/>
              </a:solidFill>
            </a:ln>
          </p:spPr>
        </p:pic>
        <p:pic>
          <p:nvPicPr>
            <p:cNvPr id="21" name="Afbeelding 20"/>
            <p:cNvPicPr>
              <a:picLocks noChangeAspect="1"/>
            </p:cNvPicPr>
            <p:nvPr/>
          </p:nvPicPr>
          <p:blipFill rotWithShape="1">
            <a:blip r:embed="rId3"/>
            <a:srcRect l="2495" t="7910" r="79355" b="88588"/>
            <a:stretch/>
          </p:blipFill>
          <p:spPr>
            <a:xfrm>
              <a:off x="7649992" y="996814"/>
              <a:ext cx="1593226" cy="192178"/>
            </a:xfrm>
            <a:prstGeom prst="rect">
              <a:avLst/>
            </a:prstGeom>
            <a:ln w="38100">
              <a:solidFill>
                <a:srgbClr val="92D050"/>
              </a:solidFill>
            </a:ln>
          </p:spPr>
        </p:pic>
      </p:grpSp>
      <p:graphicFrame>
        <p:nvGraphicFramePr>
          <p:cNvPr id="27" name="Tabel 26"/>
          <p:cNvGraphicFramePr>
            <a:graphicFrameLocks noGrp="1"/>
          </p:cNvGraphicFramePr>
          <p:nvPr>
            <p:extLst>
              <p:ext uri="{D42A27DB-BD31-4B8C-83A1-F6EECF244321}">
                <p14:modId xmlns:p14="http://schemas.microsoft.com/office/powerpoint/2010/main" val="2306935543"/>
              </p:ext>
            </p:extLst>
          </p:nvPr>
        </p:nvGraphicFramePr>
        <p:xfrm>
          <a:off x="7838004" y="1070486"/>
          <a:ext cx="3220036" cy="2184156"/>
        </p:xfrm>
        <a:graphic>
          <a:graphicData uri="http://schemas.openxmlformats.org/drawingml/2006/table">
            <a:tbl>
              <a:tblPr/>
              <a:tblGrid>
                <a:gridCol w="2204005"/>
                <a:gridCol w="1016031"/>
              </a:tblGrid>
              <a:tr h="291747">
                <a:tc>
                  <a:txBody>
                    <a:bodyPr/>
                    <a:lstStyle/>
                    <a:p>
                      <a:pPr algn="l" fontAlgn="b"/>
                      <a:r>
                        <a:rPr lang="nl-NL" sz="1400" b="0" i="0" u="none" strike="noStrike" dirty="0" smtClean="0">
                          <a:solidFill>
                            <a:schemeClr val="accent6">
                              <a:lumMod val="75000"/>
                            </a:schemeClr>
                          </a:solidFill>
                          <a:effectLst/>
                          <a:latin typeface="Calibri" panose="020F0502020204030204" pitchFamily="34" charset="0"/>
                        </a:rPr>
                        <a:t>  </a:t>
                      </a:r>
                      <a:r>
                        <a:rPr lang="nl-NL" sz="1400" b="1" i="0" u="none" strike="noStrike" dirty="0" smtClean="0">
                          <a:solidFill>
                            <a:schemeClr val="accent6">
                              <a:lumMod val="75000"/>
                            </a:schemeClr>
                          </a:solidFill>
                          <a:effectLst/>
                          <a:latin typeface="Calibri" panose="020F0502020204030204" pitchFamily="34" charset="0"/>
                        </a:rPr>
                        <a:t>Marentocht </a:t>
                      </a:r>
                      <a:r>
                        <a:rPr lang="nl-NL" sz="1400" b="1" i="0" u="none" strike="noStrike" dirty="0">
                          <a:solidFill>
                            <a:schemeClr val="accent6">
                              <a:lumMod val="75000"/>
                            </a:schemeClr>
                          </a:solidFill>
                          <a:effectLst/>
                          <a:latin typeface="Calibri" panose="020F0502020204030204" pitchFamily="34" charset="0"/>
                        </a:rPr>
                        <a:t>Oost</a:t>
                      </a:r>
                    </a:p>
                  </a:txBody>
                  <a:tcPr marL="6350" marR="6350" marT="6350" marB="0" anchor="b">
                    <a:lnL w="57150" cap="flat" cmpd="sng" algn="ctr">
                      <a:solidFill>
                        <a:srgbClr val="92D050"/>
                      </a:solidFill>
                      <a:prstDash val="solid"/>
                      <a:round/>
                      <a:headEnd type="none" w="med" len="med"/>
                      <a:tailEnd type="none" w="med" len="med"/>
                    </a:lnL>
                    <a:lnR>
                      <a:noFill/>
                    </a:lnR>
                    <a:lnT w="57150" cap="flat" cmpd="sng" algn="ctr">
                      <a:solidFill>
                        <a:srgbClr val="92D050"/>
                      </a:solidFill>
                      <a:prstDash val="solid"/>
                      <a:round/>
                      <a:headEnd type="none" w="med" len="med"/>
                      <a:tailEnd type="none" w="med" len="med"/>
                    </a:lnT>
                    <a:lnB>
                      <a:noFill/>
                    </a:lnB>
                  </a:tcPr>
                </a:tc>
                <a:tc>
                  <a:txBody>
                    <a:bodyPr/>
                    <a:lstStyle/>
                    <a:p>
                      <a:pPr algn="ctr" fontAlgn="b"/>
                      <a:r>
                        <a:rPr lang="nl-NL" sz="1400" b="0" i="0" u="none" strike="noStrike">
                          <a:solidFill>
                            <a:schemeClr val="accent6">
                              <a:lumMod val="75000"/>
                            </a:schemeClr>
                          </a:solidFill>
                          <a:effectLst/>
                          <a:latin typeface="Calibri" panose="020F0502020204030204" pitchFamily="34" charset="0"/>
                        </a:rPr>
                        <a:t>km's</a:t>
                      </a:r>
                    </a:p>
                  </a:txBody>
                  <a:tcPr marL="6350" marR="6350" marT="6350" marB="0" anchor="b">
                    <a:lnL>
                      <a:noFill/>
                    </a:lnL>
                    <a:lnR w="57150" cap="flat" cmpd="sng" algn="ctr">
                      <a:solidFill>
                        <a:srgbClr val="92D050"/>
                      </a:solidFill>
                      <a:prstDash val="solid"/>
                      <a:round/>
                      <a:headEnd type="none" w="med" len="med"/>
                      <a:tailEnd type="none" w="med" len="med"/>
                    </a:lnR>
                    <a:lnT w="57150" cap="flat" cmpd="sng" algn="ctr">
                      <a:solidFill>
                        <a:srgbClr val="92D050"/>
                      </a:solidFill>
                      <a:prstDash val="solid"/>
                      <a:round/>
                      <a:headEnd type="none" w="med" len="med"/>
                      <a:tailEnd type="none" w="med" len="med"/>
                    </a:lnT>
                    <a:lnB>
                      <a:noFill/>
                    </a:lnB>
                  </a:tcPr>
                </a:tc>
              </a:tr>
              <a:tr h="228666">
                <a:tc>
                  <a:txBody>
                    <a:bodyPr/>
                    <a:lstStyle/>
                    <a:p>
                      <a:pPr algn="r" fontAlgn="b"/>
                      <a:r>
                        <a:rPr lang="nl-NL" sz="1400" b="0" i="0" u="none" strike="noStrike">
                          <a:solidFill>
                            <a:schemeClr val="accent6">
                              <a:lumMod val="75000"/>
                            </a:schemeClr>
                          </a:solidFill>
                          <a:effectLst/>
                          <a:latin typeface="Calibri" panose="020F0502020204030204" pitchFamily="34" charset="0"/>
                        </a:rPr>
                        <a:t>Volledige tocht</a:t>
                      </a:r>
                    </a:p>
                  </a:txBody>
                  <a:tcPr marL="6350" marR="6350" marT="6350" marB="0" anchor="b">
                    <a:lnL w="57150" cap="flat" cmpd="sng" algn="ctr">
                      <a:solidFill>
                        <a:srgbClr val="92D050"/>
                      </a:solidFill>
                      <a:prstDash val="solid"/>
                      <a:round/>
                      <a:headEnd type="none" w="med" len="med"/>
                      <a:tailEnd type="none" w="med" len="med"/>
                    </a:lnL>
                    <a:lnR>
                      <a:noFill/>
                    </a:lnR>
                    <a:lnT>
                      <a:noFill/>
                    </a:lnT>
                    <a:lnB>
                      <a:noFill/>
                    </a:lnB>
                  </a:tcPr>
                </a:tc>
                <a:tc>
                  <a:txBody>
                    <a:bodyPr/>
                    <a:lstStyle/>
                    <a:p>
                      <a:pPr algn="ctr" fontAlgn="b"/>
                      <a:r>
                        <a:rPr lang="nl-NL" sz="1400" b="0" i="0" u="none" strike="noStrike" dirty="0" smtClean="0">
                          <a:solidFill>
                            <a:schemeClr val="accent6">
                              <a:lumMod val="75000"/>
                            </a:schemeClr>
                          </a:solidFill>
                          <a:effectLst/>
                          <a:latin typeface="Calibri" panose="020F0502020204030204" pitchFamily="34" charset="0"/>
                        </a:rPr>
                        <a:t>34</a:t>
                      </a:r>
                      <a:endParaRPr lang="nl-NL" sz="1400" b="0" i="0" u="none" strike="noStrike" dirty="0">
                        <a:solidFill>
                          <a:schemeClr val="accent6">
                            <a:lumMod val="75000"/>
                          </a:schemeClr>
                        </a:solidFill>
                        <a:effectLst/>
                        <a:latin typeface="Calibri" panose="020F0502020204030204" pitchFamily="34" charset="0"/>
                      </a:endParaRPr>
                    </a:p>
                  </a:txBody>
                  <a:tcPr marL="6350" marR="6350" marT="6350" marB="0" anchor="b">
                    <a:lnL>
                      <a:noFill/>
                    </a:lnL>
                    <a:lnR w="57150" cap="flat" cmpd="sng" algn="ctr">
                      <a:solidFill>
                        <a:srgbClr val="92D050"/>
                      </a:solidFill>
                      <a:prstDash val="solid"/>
                      <a:round/>
                      <a:headEnd type="none" w="med" len="med"/>
                      <a:tailEnd type="none" w="med" len="med"/>
                    </a:lnR>
                    <a:lnT>
                      <a:noFill/>
                    </a:lnT>
                    <a:lnB>
                      <a:noFill/>
                    </a:lnB>
                  </a:tcPr>
                </a:tc>
              </a:tr>
              <a:tr h="228666">
                <a:tc>
                  <a:txBody>
                    <a:bodyPr/>
                    <a:lstStyle/>
                    <a:p>
                      <a:pPr algn="r" fontAlgn="b"/>
                      <a:r>
                        <a:rPr lang="nl-NL" sz="1400" b="0" i="0" u="none" strike="noStrike" dirty="0">
                          <a:solidFill>
                            <a:schemeClr val="accent6">
                              <a:lumMod val="75000"/>
                            </a:schemeClr>
                          </a:solidFill>
                          <a:effectLst/>
                          <a:latin typeface="Calibri" panose="020F0502020204030204" pitchFamily="34" charset="0"/>
                        </a:rPr>
                        <a:t>Tocht zonder dorpsbezoeken</a:t>
                      </a:r>
                    </a:p>
                  </a:txBody>
                  <a:tcPr marL="6350" marR="6350" marT="6350" marB="0" anchor="b">
                    <a:lnL w="57150" cap="flat" cmpd="sng" algn="ctr">
                      <a:solidFill>
                        <a:srgbClr val="92D050"/>
                      </a:solidFill>
                      <a:prstDash val="solid"/>
                      <a:round/>
                      <a:headEnd type="none" w="med" len="med"/>
                      <a:tailEnd type="none" w="med" len="med"/>
                    </a:lnL>
                    <a:lnR>
                      <a:noFill/>
                    </a:lnR>
                    <a:lnT>
                      <a:noFill/>
                    </a:lnT>
                    <a:lnB>
                      <a:noFill/>
                    </a:lnB>
                  </a:tcPr>
                </a:tc>
                <a:tc>
                  <a:txBody>
                    <a:bodyPr/>
                    <a:lstStyle/>
                    <a:p>
                      <a:pPr algn="ctr" fontAlgn="b"/>
                      <a:r>
                        <a:rPr lang="nl-NL" sz="1400" b="0" i="0" u="none" strike="noStrike" dirty="0" smtClean="0">
                          <a:solidFill>
                            <a:schemeClr val="accent6">
                              <a:lumMod val="75000"/>
                            </a:schemeClr>
                          </a:solidFill>
                          <a:effectLst/>
                          <a:latin typeface="Calibri" panose="020F0502020204030204" pitchFamily="34" charset="0"/>
                        </a:rPr>
                        <a:t>22,5</a:t>
                      </a:r>
                      <a:endParaRPr lang="nl-NL" sz="1400" b="0" i="0" u="none" strike="noStrike" dirty="0">
                        <a:solidFill>
                          <a:schemeClr val="accent6">
                            <a:lumMod val="75000"/>
                          </a:schemeClr>
                        </a:solidFill>
                        <a:effectLst/>
                        <a:latin typeface="Calibri" panose="020F0502020204030204" pitchFamily="34" charset="0"/>
                      </a:endParaRPr>
                    </a:p>
                  </a:txBody>
                  <a:tcPr marL="6350" marR="6350" marT="6350" marB="0" anchor="b">
                    <a:lnL>
                      <a:noFill/>
                    </a:lnL>
                    <a:lnR w="57150" cap="flat" cmpd="sng" algn="ctr">
                      <a:solidFill>
                        <a:srgbClr val="92D050"/>
                      </a:solidFill>
                      <a:prstDash val="solid"/>
                      <a:round/>
                      <a:headEnd type="none" w="med" len="med"/>
                      <a:tailEnd type="none" w="med" len="med"/>
                    </a:lnR>
                    <a:lnT>
                      <a:noFill/>
                    </a:lnT>
                    <a:lnB>
                      <a:noFill/>
                    </a:lnB>
                  </a:tcPr>
                </a:tc>
              </a:tr>
              <a:tr h="291747">
                <a:tc>
                  <a:txBody>
                    <a:bodyPr/>
                    <a:lstStyle/>
                    <a:p>
                      <a:pPr algn="l" fontAlgn="b"/>
                      <a:r>
                        <a:rPr lang="nl-NL" sz="1400" b="0" i="0" u="none" strike="noStrike" dirty="0" smtClean="0">
                          <a:solidFill>
                            <a:schemeClr val="accent6">
                              <a:lumMod val="75000"/>
                            </a:schemeClr>
                          </a:solidFill>
                          <a:effectLst/>
                          <a:latin typeface="Calibri" panose="020F0502020204030204" pitchFamily="34" charset="0"/>
                        </a:rPr>
                        <a:t>  </a:t>
                      </a:r>
                      <a:r>
                        <a:rPr lang="nl-NL" sz="1400" b="1" i="0" u="none" strike="noStrike" dirty="0" smtClean="0">
                          <a:solidFill>
                            <a:schemeClr val="accent6">
                              <a:lumMod val="75000"/>
                            </a:schemeClr>
                          </a:solidFill>
                          <a:effectLst/>
                          <a:latin typeface="Calibri" panose="020F0502020204030204" pitchFamily="34" charset="0"/>
                        </a:rPr>
                        <a:t>Dorpsbezoeken o.a.</a:t>
                      </a:r>
                      <a:endParaRPr lang="nl-NL" sz="1400" b="1" i="0" u="none" strike="noStrike" dirty="0">
                        <a:solidFill>
                          <a:schemeClr val="accent6">
                            <a:lumMod val="75000"/>
                          </a:schemeClr>
                        </a:solidFill>
                        <a:effectLst/>
                        <a:latin typeface="Calibri" panose="020F0502020204030204" pitchFamily="34" charset="0"/>
                      </a:endParaRPr>
                    </a:p>
                  </a:txBody>
                  <a:tcPr marL="6350" marR="6350" marT="6350" marB="0" anchor="b">
                    <a:lnL w="57150" cap="flat" cmpd="sng" algn="ctr">
                      <a:solidFill>
                        <a:srgbClr val="92D050"/>
                      </a:solidFill>
                      <a:prstDash val="solid"/>
                      <a:round/>
                      <a:headEnd type="none" w="med" len="med"/>
                      <a:tailEnd type="none" w="med" len="med"/>
                    </a:lnL>
                    <a:lnR>
                      <a:noFill/>
                    </a:lnR>
                    <a:lnT>
                      <a:noFill/>
                    </a:lnT>
                    <a:lnB>
                      <a:noFill/>
                    </a:lnB>
                  </a:tcPr>
                </a:tc>
                <a:tc>
                  <a:txBody>
                    <a:bodyPr/>
                    <a:lstStyle/>
                    <a:p>
                      <a:pPr algn="ctr" fontAlgn="b"/>
                      <a:r>
                        <a:rPr lang="nl-NL" sz="1400" b="0" i="0" u="none" strike="noStrike">
                          <a:solidFill>
                            <a:schemeClr val="accent6">
                              <a:lumMod val="75000"/>
                            </a:schemeClr>
                          </a:solidFill>
                          <a:effectLst/>
                          <a:latin typeface="Calibri" panose="020F0502020204030204" pitchFamily="34" charset="0"/>
                        </a:rPr>
                        <a:t>km's</a:t>
                      </a:r>
                    </a:p>
                  </a:txBody>
                  <a:tcPr marL="6350" marR="6350" marT="6350" marB="0" anchor="b">
                    <a:lnL>
                      <a:noFill/>
                    </a:lnL>
                    <a:lnR w="57150" cap="flat" cmpd="sng" algn="ctr">
                      <a:solidFill>
                        <a:srgbClr val="92D050"/>
                      </a:solidFill>
                      <a:prstDash val="solid"/>
                      <a:round/>
                      <a:headEnd type="none" w="med" len="med"/>
                      <a:tailEnd type="none" w="med" len="med"/>
                    </a:lnR>
                    <a:lnT>
                      <a:noFill/>
                    </a:lnT>
                    <a:lnB>
                      <a:noFill/>
                    </a:lnB>
                  </a:tcPr>
                </a:tc>
              </a:tr>
              <a:tr h="228666">
                <a:tc>
                  <a:txBody>
                    <a:bodyPr/>
                    <a:lstStyle/>
                    <a:p>
                      <a:pPr algn="r" fontAlgn="b"/>
                      <a:r>
                        <a:rPr lang="nl-NL" sz="1400" b="0" i="0" u="none" strike="noStrike">
                          <a:solidFill>
                            <a:schemeClr val="accent6">
                              <a:lumMod val="75000"/>
                            </a:schemeClr>
                          </a:solidFill>
                          <a:effectLst/>
                          <a:latin typeface="Calibri" panose="020F0502020204030204" pitchFamily="34" charset="0"/>
                        </a:rPr>
                        <a:t>Uitwierde</a:t>
                      </a:r>
                    </a:p>
                  </a:txBody>
                  <a:tcPr marL="6350" marR="6350" marT="6350" marB="0" anchor="b">
                    <a:lnL w="57150" cap="flat" cmpd="sng" algn="ctr">
                      <a:solidFill>
                        <a:srgbClr val="92D050"/>
                      </a:solidFill>
                      <a:prstDash val="solid"/>
                      <a:round/>
                      <a:headEnd type="none" w="med" len="med"/>
                      <a:tailEnd type="none" w="med" len="med"/>
                    </a:lnL>
                    <a:lnR>
                      <a:noFill/>
                    </a:lnR>
                    <a:lnT>
                      <a:noFill/>
                    </a:lnT>
                    <a:lnB>
                      <a:noFill/>
                    </a:lnB>
                  </a:tcPr>
                </a:tc>
                <a:tc>
                  <a:txBody>
                    <a:bodyPr/>
                    <a:lstStyle/>
                    <a:p>
                      <a:pPr algn="ctr" fontAlgn="b"/>
                      <a:r>
                        <a:rPr lang="nl-NL" sz="1400" b="0" i="0" u="none" strike="noStrike">
                          <a:solidFill>
                            <a:schemeClr val="accent6">
                              <a:lumMod val="75000"/>
                            </a:schemeClr>
                          </a:solidFill>
                          <a:effectLst/>
                          <a:latin typeface="Calibri" panose="020F0502020204030204" pitchFamily="34" charset="0"/>
                        </a:rPr>
                        <a:t>2,5</a:t>
                      </a:r>
                    </a:p>
                  </a:txBody>
                  <a:tcPr marL="6350" marR="6350" marT="6350" marB="0" anchor="b">
                    <a:lnL>
                      <a:noFill/>
                    </a:lnL>
                    <a:lnR w="57150" cap="flat" cmpd="sng" algn="ctr">
                      <a:solidFill>
                        <a:srgbClr val="92D050"/>
                      </a:solidFill>
                      <a:prstDash val="solid"/>
                      <a:round/>
                      <a:headEnd type="none" w="med" len="med"/>
                      <a:tailEnd type="none" w="med" len="med"/>
                    </a:lnR>
                    <a:lnT>
                      <a:noFill/>
                    </a:lnT>
                    <a:lnB>
                      <a:noFill/>
                    </a:lnB>
                  </a:tcPr>
                </a:tc>
              </a:tr>
              <a:tr h="228666">
                <a:tc>
                  <a:txBody>
                    <a:bodyPr/>
                    <a:lstStyle/>
                    <a:p>
                      <a:pPr algn="r" fontAlgn="b"/>
                      <a:r>
                        <a:rPr lang="nl-NL" sz="1400" b="0" i="0" u="none" strike="noStrike">
                          <a:solidFill>
                            <a:schemeClr val="accent6">
                              <a:lumMod val="75000"/>
                            </a:schemeClr>
                          </a:solidFill>
                          <a:effectLst/>
                          <a:latin typeface="Calibri" panose="020F0502020204030204" pitchFamily="34" charset="0"/>
                        </a:rPr>
                        <a:t>Holwierde </a:t>
                      </a:r>
                    </a:p>
                  </a:txBody>
                  <a:tcPr marL="6350" marR="6350" marT="6350" marB="0" anchor="b">
                    <a:lnL w="57150" cap="flat" cmpd="sng" algn="ctr">
                      <a:solidFill>
                        <a:srgbClr val="92D050"/>
                      </a:solidFill>
                      <a:prstDash val="solid"/>
                      <a:round/>
                      <a:headEnd type="none" w="med" len="med"/>
                      <a:tailEnd type="none" w="med" len="med"/>
                    </a:lnL>
                    <a:lnR>
                      <a:noFill/>
                    </a:lnR>
                    <a:lnT>
                      <a:noFill/>
                    </a:lnT>
                    <a:lnB>
                      <a:noFill/>
                    </a:lnB>
                  </a:tcPr>
                </a:tc>
                <a:tc>
                  <a:txBody>
                    <a:bodyPr/>
                    <a:lstStyle/>
                    <a:p>
                      <a:pPr algn="ctr" fontAlgn="b"/>
                      <a:r>
                        <a:rPr lang="nl-NL" sz="1400" b="0" i="0" u="none" strike="noStrike">
                          <a:solidFill>
                            <a:schemeClr val="accent6">
                              <a:lumMod val="75000"/>
                            </a:schemeClr>
                          </a:solidFill>
                          <a:effectLst/>
                          <a:latin typeface="Calibri" panose="020F0502020204030204" pitchFamily="34" charset="0"/>
                        </a:rPr>
                        <a:t>1,2</a:t>
                      </a:r>
                    </a:p>
                  </a:txBody>
                  <a:tcPr marL="6350" marR="6350" marT="6350" marB="0" anchor="b">
                    <a:lnL>
                      <a:noFill/>
                    </a:lnL>
                    <a:lnR w="57150" cap="flat" cmpd="sng" algn="ctr">
                      <a:solidFill>
                        <a:srgbClr val="92D050"/>
                      </a:solidFill>
                      <a:prstDash val="solid"/>
                      <a:round/>
                      <a:headEnd type="none" w="med" len="med"/>
                      <a:tailEnd type="none" w="med" len="med"/>
                    </a:lnR>
                    <a:lnT>
                      <a:noFill/>
                    </a:lnT>
                    <a:lnB>
                      <a:noFill/>
                    </a:lnB>
                  </a:tcPr>
                </a:tc>
              </a:tr>
              <a:tr h="228666">
                <a:tc>
                  <a:txBody>
                    <a:bodyPr/>
                    <a:lstStyle/>
                    <a:p>
                      <a:pPr algn="r" fontAlgn="b"/>
                      <a:r>
                        <a:rPr lang="nl-NL" sz="1400" b="0" i="0" u="none" strike="noStrike">
                          <a:solidFill>
                            <a:schemeClr val="accent6">
                              <a:lumMod val="75000"/>
                            </a:schemeClr>
                          </a:solidFill>
                          <a:effectLst/>
                          <a:latin typeface="Calibri" panose="020F0502020204030204" pitchFamily="34" charset="0"/>
                        </a:rPr>
                        <a:t>Losdorp</a:t>
                      </a:r>
                    </a:p>
                  </a:txBody>
                  <a:tcPr marL="6350" marR="6350" marT="6350" marB="0" anchor="b">
                    <a:lnL w="57150" cap="flat" cmpd="sng" algn="ctr">
                      <a:solidFill>
                        <a:srgbClr val="92D050"/>
                      </a:solidFill>
                      <a:prstDash val="solid"/>
                      <a:round/>
                      <a:headEnd type="none" w="med" len="med"/>
                      <a:tailEnd type="none" w="med" len="med"/>
                    </a:lnL>
                    <a:lnR>
                      <a:noFill/>
                    </a:lnR>
                    <a:lnT>
                      <a:noFill/>
                    </a:lnT>
                    <a:lnB>
                      <a:noFill/>
                    </a:lnB>
                  </a:tcPr>
                </a:tc>
                <a:tc>
                  <a:txBody>
                    <a:bodyPr/>
                    <a:lstStyle/>
                    <a:p>
                      <a:pPr algn="ctr" fontAlgn="b"/>
                      <a:r>
                        <a:rPr lang="nl-NL" sz="1400" b="0" i="0" u="none" strike="noStrike">
                          <a:solidFill>
                            <a:schemeClr val="accent6">
                              <a:lumMod val="75000"/>
                            </a:schemeClr>
                          </a:solidFill>
                          <a:effectLst/>
                          <a:latin typeface="Calibri" panose="020F0502020204030204" pitchFamily="34" charset="0"/>
                        </a:rPr>
                        <a:t>3,8</a:t>
                      </a:r>
                    </a:p>
                  </a:txBody>
                  <a:tcPr marL="6350" marR="6350" marT="6350" marB="0" anchor="b">
                    <a:lnL>
                      <a:noFill/>
                    </a:lnL>
                    <a:lnR w="57150" cap="flat" cmpd="sng" algn="ctr">
                      <a:solidFill>
                        <a:srgbClr val="92D050"/>
                      </a:solidFill>
                      <a:prstDash val="solid"/>
                      <a:round/>
                      <a:headEnd type="none" w="med" len="med"/>
                      <a:tailEnd type="none" w="med" len="med"/>
                    </a:lnR>
                    <a:lnT>
                      <a:noFill/>
                    </a:lnT>
                    <a:lnB>
                      <a:noFill/>
                    </a:lnB>
                  </a:tcPr>
                </a:tc>
              </a:tr>
              <a:tr h="228666">
                <a:tc>
                  <a:txBody>
                    <a:bodyPr/>
                    <a:lstStyle/>
                    <a:p>
                      <a:pPr algn="r" fontAlgn="b"/>
                      <a:r>
                        <a:rPr lang="nl-NL" sz="1400" b="0" i="0" u="none" strike="noStrike">
                          <a:solidFill>
                            <a:schemeClr val="accent6">
                              <a:lumMod val="75000"/>
                            </a:schemeClr>
                          </a:solidFill>
                          <a:effectLst/>
                          <a:latin typeface="Calibri" panose="020F0502020204030204" pitchFamily="34" charset="0"/>
                        </a:rPr>
                        <a:t>Godlinze</a:t>
                      </a:r>
                    </a:p>
                  </a:txBody>
                  <a:tcPr marL="6350" marR="6350" marT="6350" marB="0" anchor="b">
                    <a:lnL w="57150" cap="flat" cmpd="sng" algn="ctr">
                      <a:solidFill>
                        <a:srgbClr val="92D050"/>
                      </a:solidFill>
                      <a:prstDash val="solid"/>
                      <a:round/>
                      <a:headEnd type="none" w="med" len="med"/>
                      <a:tailEnd type="none" w="med" len="med"/>
                    </a:lnL>
                    <a:lnR>
                      <a:noFill/>
                    </a:lnR>
                    <a:lnT>
                      <a:noFill/>
                    </a:lnT>
                    <a:lnB>
                      <a:noFill/>
                    </a:lnB>
                  </a:tcPr>
                </a:tc>
                <a:tc>
                  <a:txBody>
                    <a:bodyPr/>
                    <a:lstStyle/>
                    <a:p>
                      <a:pPr algn="ctr" fontAlgn="b"/>
                      <a:r>
                        <a:rPr lang="nl-NL" sz="1400" b="0" i="0" u="none" strike="noStrike">
                          <a:solidFill>
                            <a:schemeClr val="accent6">
                              <a:lumMod val="75000"/>
                            </a:schemeClr>
                          </a:solidFill>
                          <a:effectLst/>
                          <a:latin typeface="Calibri" panose="020F0502020204030204" pitchFamily="34" charset="0"/>
                        </a:rPr>
                        <a:t>2,2</a:t>
                      </a:r>
                    </a:p>
                  </a:txBody>
                  <a:tcPr marL="6350" marR="6350" marT="6350" marB="0" anchor="b">
                    <a:lnL>
                      <a:noFill/>
                    </a:lnL>
                    <a:lnR w="57150" cap="flat" cmpd="sng" algn="ctr">
                      <a:solidFill>
                        <a:srgbClr val="92D050"/>
                      </a:solidFill>
                      <a:prstDash val="solid"/>
                      <a:round/>
                      <a:headEnd type="none" w="med" len="med"/>
                      <a:tailEnd type="none" w="med" len="med"/>
                    </a:lnR>
                    <a:lnT>
                      <a:noFill/>
                    </a:lnT>
                    <a:lnB>
                      <a:noFill/>
                    </a:lnB>
                  </a:tcPr>
                </a:tc>
              </a:tr>
              <a:tr h="228666">
                <a:tc>
                  <a:txBody>
                    <a:bodyPr/>
                    <a:lstStyle/>
                    <a:p>
                      <a:pPr algn="r" fontAlgn="b"/>
                      <a:r>
                        <a:rPr lang="nl-NL" sz="1400" b="0" i="0" u="none" strike="noStrike">
                          <a:solidFill>
                            <a:schemeClr val="accent6">
                              <a:lumMod val="75000"/>
                            </a:schemeClr>
                          </a:solidFill>
                          <a:effectLst/>
                          <a:latin typeface="Calibri" panose="020F0502020204030204" pitchFamily="34" charset="0"/>
                        </a:rPr>
                        <a:t>Leermens</a:t>
                      </a:r>
                    </a:p>
                  </a:txBody>
                  <a:tcPr marL="6350" marR="6350" marT="6350" marB="0" anchor="b">
                    <a:lnL w="57150" cap="flat" cmpd="sng" algn="ctr">
                      <a:solidFill>
                        <a:srgbClr val="92D050"/>
                      </a:solidFill>
                      <a:prstDash val="solid"/>
                      <a:round/>
                      <a:headEnd type="none" w="med" len="med"/>
                      <a:tailEnd type="none" w="med" len="med"/>
                    </a:lnL>
                    <a:lnR>
                      <a:noFill/>
                    </a:lnR>
                    <a:lnT>
                      <a:noFill/>
                    </a:lnT>
                    <a:lnB w="57150" cap="flat" cmpd="sng" algn="ctr">
                      <a:solidFill>
                        <a:srgbClr val="92D050"/>
                      </a:solidFill>
                      <a:prstDash val="solid"/>
                      <a:round/>
                      <a:headEnd type="none" w="med" len="med"/>
                      <a:tailEnd type="none" w="med" len="med"/>
                    </a:lnB>
                  </a:tcPr>
                </a:tc>
                <a:tc>
                  <a:txBody>
                    <a:bodyPr/>
                    <a:lstStyle/>
                    <a:p>
                      <a:pPr algn="ctr" fontAlgn="b"/>
                      <a:r>
                        <a:rPr lang="nl-NL" sz="1400" b="0" i="0" u="none" strike="noStrike" dirty="0">
                          <a:solidFill>
                            <a:schemeClr val="accent6">
                              <a:lumMod val="75000"/>
                            </a:schemeClr>
                          </a:solidFill>
                          <a:effectLst/>
                          <a:latin typeface="Calibri" panose="020F0502020204030204" pitchFamily="34" charset="0"/>
                        </a:rPr>
                        <a:t>1,6</a:t>
                      </a:r>
                    </a:p>
                  </a:txBody>
                  <a:tcPr marL="6350" marR="6350" marT="6350" marB="0" anchor="b">
                    <a:lnL>
                      <a:noFill/>
                    </a:lnL>
                    <a:lnR w="57150" cap="flat" cmpd="sng" algn="ctr">
                      <a:solidFill>
                        <a:srgbClr val="92D050"/>
                      </a:solidFill>
                      <a:prstDash val="solid"/>
                      <a:round/>
                      <a:headEnd type="none" w="med" len="med"/>
                      <a:tailEnd type="none" w="med" len="med"/>
                    </a:lnR>
                    <a:lnT>
                      <a:noFill/>
                    </a:lnT>
                    <a:lnB w="57150" cap="flat" cmpd="sng" algn="ctr">
                      <a:solidFill>
                        <a:srgbClr val="92D050"/>
                      </a:solidFill>
                      <a:prstDash val="solid"/>
                      <a:round/>
                      <a:headEnd type="none" w="med" len="med"/>
                      <a:tailEnd type="none" w="med" len="med"/>
                    </a:lnB>
                  </a:tcPr>
                </a:tc>
              </a:tr>
            </a:tbl>
          </a:graphicData>
        </a:graphic>
      </p:graphicFrame>
      <p:sp>
        <p:nvSpPr>
          <p:cNvPr id="28" name="Rechthoek 27"/>
          <p:cNvSpPr/>
          <p:nvPr/>
        </p:nvSpPr>
        <p:spPr>
          <a:xfrm>
            <a:off x="6745933" y="890060"/>
            <a:ext cx="535724" cy="923330"/>
          </a:xfrm>
          <a:prstGeom prst="rect">
            <a:avLst/>
          </a:prstGeom>
          <a:noFill/>
        </p:spPr>
        <p:txBody>
          <a:bodyPr wrap="none" lIns="91440" tIns="45720" rIns="91440" bIns="45720">
            <a:spAutoFit/>
          </a:bodyPr>
          <a:lstStyle/>
          <a:p>
            <a:pPr algn="ctr"/>
            <a:r>
              <a:rPr lang="nl-NL"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1</a:t>
            </a:r>
            <a:endParaRPr lang="nl-NL"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975089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p:cNvSpPr txBox="1"/>
          <p:nvPr/>
        </p:nvSpPr>
        <p:spPr>
          <a:xfrm>
            <a:off x="3979004" y="129916"/>
            <a:ext cx="3739151" cy="6647974"/>
          </a:xfrm>
          <a:prstGeom prst="rect">
            <a:avLst/>
          </a:prstGeom>
          <a:noFill/>
        </p:spPr>
        <p:txBody>
          <a:bodyPr wrap="square" rtlCol="0">
            <a:spAutoFit/>
          </a:bodyPr>
          <a:lstStyle/>
          <a:p>
            <a:r>
              <a:rPr lang="nl-NL" dirty="0"/>
              <a:t>De marentocht start  bij RV Neptunus (</a:t>
            </a:r>
            <a:r>
              <a:rPr lang="nl-NL" dirty="0" err="1"/>
              <a:t>Vlotterspad</a:t>
            </a:r>
            <a:r>
              <a:rPr lang="nl-NL" dirty="0"/>
              <a:t> 20 in Delfzijl). </a:t>
            </a:r>
          </a:p>
          <a:p>
            <a:r>
              <a:rPr lang="nl-NL" dirty="0" smtClean="0"/>
              <a:t>We </a:t>
            </a:r>
            <a:r>
              <a:rPr lang="nl-NL" dirty="0"/>
              <a:t>vertrekken vanaf het vlot naar SB en </a:t>
            </a:r>
            <a:r>
              <a:rPr lang="nl-NL" dirty="0" smtClean="0"/>
              <a:t>vervolgens BB uit naar het Damsterdiep (</a:t>
            </a:r>
            <a:r>
              <a:rPr lang="nl-NL" dirty="0"/>
              <a:t>NW</a:t>
            </a:r>
            <a:r>
              <a:rPr lang="nl-NL" dirty="0" smtClean="0"/>
              <a:t>). 1 km van de start na </a:t>
            </a:r>
            <a:r>
              <a:rPr lang="nl-NL" dirty="0"/>
              <a:t>een hoge brug </a:t>
            </a:r>
            <a:r>
              <a:rPr lang="nl-NL" dirty="0" smtClean="0"/>
              <a:t>haaks </a:t>
            </a:r>
            <a:r>
              <a:rPr lang="nl-NL" dirty="0"/>
              <a:t>SB </a:t>
            </a:r>
            <a:r>
              <a:rPr lang="nl-NL" dirty="0" smtClean="0"/>
              <a:t>uit onder een brug door de </a:t>
            </a:r>
            <a:r>
              <a:rPr lang="nl-NL" dirty="0" err="1"/>
              <a:t>Uitwierdermaar</a:t>
            </a:r>
            <a:r>
              <a:rPr lang="nl-NL" dirty="0"/>
              <a:t> </a:t>
            </a:r>
            <a:r>
              <a:rPr lang="nl-NL" dirty="0" smtClean="0"/>
              <a:t>op (N). 500 </a:t>
            </a:r>
            <a:r>
              <a:rPr lang="nl-NL" dirty="0"/>
              <a:t>m verder zijn 3 bruggen na elkaar en even later nog een Hoogholtje. Aan stuurboord </a:t>
            </a:r>
            <a:r>
              <a:rPr lang="nl-NL" dirty="0" smtClean="0"/>
              <a:t>de </a:t>
            </a:r>
            <a:r>
              <a:rPr lang="nl-NL" dirty="0"/>
              <a:t>wierde van </a:t>
            </a:r>
            <a:r>
              <a:rPr lang="nl-NL" dirty="0" err="1"/>
              <a:t>Biessum</a:t>
            </a:r>
            <a:r>
              <a:rPr lang="nl-NL" dirty="0"/>
              <a:t>. </a:t>
            </a:r>
            <a:r>
              <a:rPr lang="nl-NL" dirty="0" smtClean="0"/>
              <a:t>Op </a:t>
            </a:r>
            <a:r>
              <a:rPr lang="nl-NL" dirty="0"/>
              <a:t>splitsing BB uit (W) de </a:t>
            </a:r>
            <a:r>
              <a:rPr lang="nl-NL" dirty="0" err="1"/>
              <a:t>Marsummermaar</a:t>
            </a:r>
            <a:r>
              <a:rPr lang="nl-NL" dirty="0"/>
              <a:t> op. </a:t>
            </a:r>
            <a:endParaRPr lang="nl-NL" dirty="0" smtClean="0"/>
          </a:p>
          <a:p>
            <a:endParaRPr lang="nl-NL" sz="1000" i="1" dirty="0" smtClean="0"/>
          </a:p>
          <a:p>
            <a:r>
              <a:rPr lang="nl-NL" b="1" i="1" dirty="0" smtClean="0">
                <a:solidFill>
                  <a:schemeClr val="accent6">
                    <a:lumMod val="75000"/>
                  </a:schemeClr>
                </a:solidFill>
              </a:rPr>
              <a:t>Rechtdoor voor Uitwierde </a:t>
            </a:r>
            <a:r>
              <a:rPr lang="nl-NL" dirty="0" smtClean="0"/>
              <a:t>(kaart 2). </a:t>
            </a:r>
          </a:p>
          <a:p>
            <a:endParaRPr lang="nl-NL" sz="1000" dirty="0" smtClean="0"/>
          </a:p>
          <a:p>
            <a:r>
              <a:rPr lang="nl-NL" dirty="0" err="1" smtClean="0"/>
              <a:t>Marsummermaar</a:t>
            </a:r>
            <a:r>
              <a:rPr lang="nl-NL" dirty="0" smtClean="0"/>
              <a:t>: na </a:t>
            </a:r>
            <a:r>
              <a:rPr lang="nl-NL" dirty="0"/>
              <a:t>4 bruggen en  ca. 1 km op T-splitsing SB uit de Grote </a:t>
            </a:r>
            <a:r>
              <a:rPr lang="nl-NL" dirty="0" err="1"/>
              <a:t>Heekt</a:t>
            </a:r>
            <a:r>
              <a:rPr lang="nl-NL" dirty="0"/>
              <a:t> </a:t>
            </a:r>
            <a:r>
              <a:rPr lang="nl-NL" dirty="0" smtClean="0"/>
              <a:t>op (N). </a:t>
            </a:r>
            <a:r>
              <a:rPr lang="nl-NL" dirty="0"/>
              <a:t>Na 2 km en 2 wijde bochten (eerst BB, dan SB) vóór </a:t>
            </a:r>
            <a:r>
              <a:rPr lang="nl-NL" dirty="0" smtClean="0"/>
              <a:t>de brug </a:t>
            </a:r>
            <a:r>
              <a:rPr lang="nl-NL" dirty="0"/>
              <a:t>van de </a:t>
            </a:r>
            <a:r>
              <a:rPr lang="nl-NL" dirty="0" smtClean="0"/>
              <a:t>N33, </a:t>
            </a:r>
            <a:r>
              <a:rPr lang="nl-NL" dirty="0"/>
              <a:t>BB </a:t>
            </a:r>
            <a:r>
              <a:rPr lang="nl-NL" dirty="0" smtClean="0"/>
              <a:t>uit. Hier een picknickplaats (kaart 3)</a:t>
            </a:r>
          </a:p>
          <a:p>
            <a:endParaRPr lang="nl-NL" sz="1000" i="1" dirty="0" smtClean="0"/>
          </a:p>
          <a:p>
            <a:r>
              <a:rPr lang="nl-NL" b="1" i="1" dirty="0" smtClean="0">
                <a:solidFill>
                  <a:schemeClr val="accent6">
                    <a:lumMod val="75000"/>
                  </a:schemeClr>
                </a:solidFill>
              </a:rPr>
              <a:t>Rechtdoor voor Holwierde.</a:t>
            </a:r>
          </a:p>
          <a:p>
            <a:endParaRPr lang="nl-NL" i="1" dirty="0"/>
          </a:p>
          <a:p>
            <a:endParaRPr lang="nl-NL" dirty="0"/>
          </a:p>
        </p:txBody>
      </p:sp>
      <p:grpSp>
        <p:nvGrpSpPr>
          <p:cNvPr id="20" name="Groep 19"/>
          <p:cNvGrpSpPr/>
          <p:nvPr/>
        </p:nvGrpSpPr>
        <p:grpSpPr>
          <a:xfrm>
            <a:off x="146803" y="227790"/>
            <a:ext cx="3645087" cy="6324925"/>
            <a:chOff x="4273456" y="266537"/>
            <a:chExt cx="3645087" cy="6324925"/>
          </a:xfrm>
        </p:grpSpPr>
        <p:pic>
          <p:nvPicPr>
            <p:cNvPr id="18" name="Afbeelding 17"/>
            <p:cNvPicPr>
              <a:picLocks noChangeAspect="1"/>
            </p:cNvPicPr>
            <p:nvPr/>
          </p:nvPicPr>
          <p:blipFill>
            <a:blip r:embed="rId2"/>
            <a:stretch>
              <a:fillRect/>
            </a:stretch>
          </p:blipFill>
          <p:spPr>
            <a:xfrm>
              <a:off x="4273456" y="266537"/>
              <a:ext cx="3645087" cy="6324925"/>
            </a:xfrm>
            <a:prstGeom prst="rect">
              <a:avLst/>
            </a:prstGeom>
            <a:ln w="38100">
              <a:solidFill>
                <a:srgbClr val="92D050"/>
              </a:solidFill>
            </a:ln>
          </p:spPr>
        </p:pic>
        <p:pic>
          <p:nvPicPr>
            <p:cNvPr id="14" name="Afbeelding 13"/>
            <p:cNvPicPr>
              <a:picLocks noChangeAspect="1"/>
            </p:cNvPicPr>
            <p:nvPr/>
          </p:nvPicPr>
          <p:blipFill>
            <a:blip r:embed="rId3"/>
            <a:stretch>
              <a:fillRect/>
            </a:stretch>
          </p:blipFill>
          <p:spPr>
            <a:xfrm>
              <a:off x="6927742" y="347678"/>
              <a:ext cx="914447" cy="355618"/>
            </a:xfrm>
            <a:prstGeom prst="rect">
              <a:avLst/>
            </a:prstGeom>
            <a:ln w="38100">
              <a:solidFill>
                <a:srgbClr val="92D050"/>
              </a:solidFill>
            </a:ln>
          </p:spPr>
        </p:pic>
        <p:pic>
          <p:nvPicPr>
            <p:cNvPr id="13" name="Afbeelding 12"/>
            <p:cNvPicPr>
              <a:picLocks noChangeAspect="1"/>
            </p:cNvPicPr>
            <p:nvPr/>
          </p:nvPicPr>
          <p:blipFill rotWithShape="1">
            <a:blip r:embed="rId4"/>
            <a:srcRect r="3992"/>
            <a:stretch/>
          </p:blipFill>
          <p:spPr>
            <a:xfrm>
              <a:off x="5590798" y="2425486"/>
              <a:ext cx="2243642" cy="777091"/>
            </a:xfrm>
            <a:prstGeom prst="rect">
              <a:avLst/>
            </a:prstGeom>
            <a:ln w="38100">
              <a:solidFill>
                <a:srgbClr val="92D050"/>
              </a:solidFill>
            </a:ln>
          </p:spPr>
        </p:pic>
      </p:grpSp>
      <p:sp>
        <p:nvSpPr>
          <p:cNvPr id="21" name="Rechthoek 20"/>
          <p:cNvSpPr/>
          <p:nvPr/>
        </p:nvSpPr>
        <p:spPr>
          <a:xfrm>
            <a:off x="3232603" y="664365"/>
            <a:ext cx="535724" cy="923330"/>
          </a:xfrm>
          <a:prstGeom prst="rect">
            <a:avLst/>
          </a:prstGeom>
          <a:noFill/>
          <a:ln w="38100">
            <a:noFill/>
          </a:ln>
        </p:spPr>
        <p:txBody>
          <a:bodyPr wrap="none" lIns="91440" tIns="45720" rIns="91440" bIns="45720">
            <a:spAutoFit/>
          </a:bodyPr>
          <a:lstStyle/>
          <a:p>
            <a:pPr algn="ctr"/>
            <a:r>
              <a:rPr lang="nl-NL"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2</a:t>
            </a:r>
            <a:endParaRPr lang="nl-NL"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nvGrpSpPr>
          <p:cNvPr id="22" name="Groep 21"/>
          <p:cNvGrpSpPr>
            <a:grpSpLocks noChangeAspect="1"/>
          </p:cNvGrpSpPr>
          <p:nvPr/>
        </p:nvGrpSpPr>
        <p:grpSpPr>
          <a:xfrm>
            <a:off x="7907320" y="161948"/>
            <a:ext cx="3816546" cy="4553184"/>
            <a:chOff x="4187727" y="847592"/>
            <a:chExt cx="3816546" cy="4553184"/>
          </a:xfrm>
        </p:grpSpPr>
        <p:pic>
          <p:nvPicPr>
            <p:cNvPr id="23" name="Afbeelding 22"/>
            <p:cNvPicPr>
              <a:picLocks noChangeAspect="1"/>
            </p:cNvPicPr>
            <p:nvPr/>
          </p:nvPicPr>
          <p:blipFill>
            <a:blip r:embed="rId5"/>
            <a:stretch>
              <a:fillRect/>
            </a:stretch>
          </p:blipFill>
          <p:spPr>
            <a:xfrm>
              <a:off x="4187727" y="1457223"/>
              <a:ext cx="3816546" cy="3943553"/>
            </a:xfrm>
            <a:prstGeom prst="rect">
              <a:avLst/>
            </a:prstGeom>
            <a:ln w="38100">
              <a:solidFill>
                <a:srgbClr val="92D050"/>
              </a:solidFill>
            </a:ln>
          </p:spPr>
        </p:pic>
        <p:pic>
          <p:nvPicPr>
            <p:cNvPr id="24" name="Afbeelding 23"/>
            <p:cNvPicPr>
              <a:picLocks noChangeAspect="1"/>
            </p:cNvPicPr>
            <p:nvPr/>
          </p:nvPicPr>
          <p:blipFill>
            <a:blip r:embed="rId6"/>
            <a:stretch>
              <a:fillRect/>
            </a:stretch>
          </p:blipFill>
          <p:spPr>
            <a:xfrm>
              <a:off x="4187727" y="847592"/>
              <a:ext cx="2267067" cy="609631"/>
            </a:xfrm>
            <a:prstGeom prst="rect">
              <a:avLst/>
            </a:prstGeom>
            <a:ln w="38100">
              <a:solidFill>
                <a:srgbClr val="92D050"/>
              </a:solidFill>
            </a:ln>
          </p:spPr>
        </p:pic>
        <p:pic>
          <p:nvPicPr>
            <p:cNvPr id="25" name="Afbeelding 24"/>
            <p:cNvPicPr>
              <a:picLocks noChangeAspect="1"/>
            </p:cNvPicPr>
            <p:nvPr/>
          </p:nvPicPr>
          <p:blipFill>
            <a:blip r:embed="rId7"/>
            <a:stretch>
              <a:fillRect/>
            </a:stretch>
          </p:blipFill>
          <p:spPr>
            <a:xfrm>
              <a:off x="7235884" y="1457223"/>
              <a:ext cx="768389" cy="241312"/>
            </a:xfrm>
            <a:prstGeom prst="rect">
              <a:avLst/>
            </a:prstGeom>
            <a:ln w="38100">
              <a:solidFill>
                <a:srgbClr val="92D050"/>
              </a:solidFill>
            </a:ln>
          </p:spPr>
        </p:pic>
      </p:grpSp>
      <p:sp>
        <p:nvSpPr>
          <p:cNvPr id="26" name="Rechthoek 25"/>
          <p:cNvSpPr/>
          <p:nvPr/>
        </p:nvSpPr>
        <p:spPr>
          <a:xfrm>
            <a:off x="11126053" y="1012891"/>
            <a:ext cx="535724" cy="923330"/>
          </a:xfrm>
          <a:prstGeom prst="rect">
            <a:avLst/>
          </a:prstGeom>
          <a:noFill/>
          <a:ln w="38100">
            <a:noFill/>
          </a:ln>
        </p:spPr>
        <p:txBody>
          <a:bodyPr wrap="none" lIns="91440" tIns="45720" rIns="91440" bIns="45720">
            <a:spAutoFit/>
          </a:bodyPr>
          <a:lstStyle/>
          <a:p>
            <a:pPr algn="ctr"/>
            <a:r>
              <a:rPr lang="nl-NL" sz="5400" b="1" dirty="0">
                <a:ln w="9525">
                  <a:solidFill>
                    <a:schemeClr val="bg1"/>
                  </a:solidFill>
                  <a:prstDash val="solid"/>
                </a:ln>
                <a:effectLst>
                  <a:outerShdw blurRad="12700" dist="38100" dir="2700000" algn="tl" rotWithShape="0">
                    <a:schemeClr val="bg1">
                      <a:lumMod val="50000"/>
                    </a:schemeClr>
                  </a:outerShdw>
                </a:effectLst>
              </a:rPr>
              <a:t>3</a:t>
            </a:r>
            <a:endParaRPr lang="nl-NL"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7" name="Tekstvak 26"/>
          <p:cNvSpPr txBox="1"/>
          <p:nvPr/>
        </p:nvSpPr>
        <p:spPr>
          <a:xfrm>
            <a:off x="7905269" y="4916753"/>
            <a:ext cx="3818597" cy="738664"/>
          </a:xfrm>
          <a:prstGeom prst="rect">
            <a:avLst/>
          </a:prstGeom>
          <a:noFill/>
          <a:ln w="38100">
            <a:solidFill>
              <a:srgbClr val="92D050"/>
            </a:solidFill>
          </a:ln>
        </p:spPr>
        <p:txBody>
          <a:bodyPr wrap="square" rtlCol="0">
            <a:spAutoFit/>
          </a:bodyPr>
          <a:lstStyle/>
          <a:p>
            <a:r>
              <a:rPr lang="nl-NL" sz="1400" dirty="0" smtClean="0">
                <a:solidFill>
                  <a:schemeClr val="accent6">
                    <a:lumMod val="75000"/>
                  </a:schemeClr>
                </a:solidFill>
              </a:rPr>
              <a:t>Herkenningspunten: Wierden van </a:t>
            </a:r>
            <a:r>
              <a:rPr lang="nl-NL" sz="1400" dirty="0" err="1" smtClean="0">
                <a:solidFill>
                  <a:schemeClr val="accent6">
                    <a:lumMod val="75000"/>
                  </a:schemeClr>
                </a:solidFill>
              </a:rPr>
              <a:t>Biessum</a:t>
            </a:r>
            <a:r>
              <a:rPr lang="nl-NL" sz="1400" dirty="0" smtClean="0">
                <a:solidFill>
                  <a:schemeClr val="accent6">
                    <a:lumMod val="75000"/>
                  </a:schemeClr>
                </a:solidFill>
              </a:rPr>
              <a:t>, Marssum (met kerk), Holwierde en de kerk van Krewerd. </a:t>
            </a:r>
          </a:p>
        </p:txBody>
      </p:sp>
    </p:spTree>
    <p:extLst>
      <p:ext uri="{BB962C8B-B14F-4D97-AF65-F5344CB8AC3E}">
        <p14:creationId xmlns:p14="http://schemas.microsoft.com/office/powerpoint/2010/main" val="120229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p:cNvSpPr txBox="1"/>
          <p:nvPr/>
        </p:nvSpPr>
        <p:spPr>
          <a:xfrm>
            <a:off x="5742122" y="355137"/>
            <a:ext cx="6284563" cy="5016758"/>
          </a:xfrm>
          <a:prstGeom prst="rect">
            <a:avLst/>
          </a:prstGeom>
          <a:noFill/>
        </p:spPr>
        <p:txBody>
          <a:bodyPr wrap="square" rtlCol="0">
            <a:spAutoFit/>
          </a:bodyPr>
          <a:lstStyle/>
          <a:p>
            <a:r>
              <a:rPr lang="nl-NL" sz="1600" dirty="0" smtClean="0">
                <a:latin typeface="Arial" panose="020B0604020202020204" pitchFamily="34" charset="0"/>
                <a:cs typeface="Arial" panose="020B0604020202020204" pitchFamily="34" charset="0"/>
              </a:rPr>
              <a:t>Na de picknick(plaats) onder de volgende brug </a:t>
            </a:r>
            <a:r>
              <a:rPr lang="nl-NL" sz="1600" dirty="0">
                <a:latin typeface="Arial" panose="020B0604020202020204" pitchFamily="34" charset="0"/>
                <a:cs typeface="Arial" panose="020B0604020202020204" pitchFamily="34" charset="0"/>
              </a:rPr>
              <a:t>door en direct </a:t>
            </a:r>
            <a:r>
              <a:rPr lang="nl-NL" sz="1600" dirty="0" smtClean="0">
                <a:latin typeface="Arial" panose="020B0604020202020204" pitchFamily="34" charset="0"/>
                <a:cs typeface="Arial" panose="020B0604020202020204" pitchFamily="34" charset="0"/>
              </a:rPr>
              <a:t>SB </a:t>
            </a:r>
            <a:r>
              <a:rPr lang="nl-NL" sz="1600" dirty="0">
                <a:latin typeface="Arial" panose="020B0604020202020204" pitchFamily="34" charset="0"/>
                <a:cs typeface="Arial" panose="020B0604020202020204" pitchFamily="34" charset="0"/>
              </a:rPr>
              <a:t>uit! Dit is de Leege Maar richting Krewerd,  </a:t>
            </a:r>
            <a:endParaRPr lang="nl-NL" sz="1600" dirty="0" smtClean="0">
              <a:latin typeface="Arial" panose="020B0604020202020204" pitchFamily="34" charset="0"/>
              <a:cs typeface="Arial" panose="020B0604020202020204" pitchFamily="34" charset="0"/>
            </a:endParaRPr>
          </a:p>
          <a:p>
            <a:r>
              <a:rPr lang="nl-NL" sz="1600" dirty="0" err="1" smtClean="0">
                <a:latin typeface="Arial" panose="020B0604020202020204" pitchFamily="34" charset="0"/>
                <a:cs typeface="Arial" panose="020B0604020202020204" pitchFamily="34" charset="0"/>
              </a:rPr>
              <a:t>Oldenklooster</a:t>
            </a:r>
            <a:r>
              <a:rPr lang="nl-NL" sz="1600" dirty="0" smtClean="0">
                <a:latin typeface="Arial" panose="020B0604020202020204" pitchFamily="34" charset="0"/>
                <a:cs typeface="Arial" panose="020B0604020202020204" pitchFamily="34" charset="0"/>
              </a:rPr>
              <a:t> </a:t>
            </a:r>
            <a:r>
              <a:rPr lang="nl-NL" sz="1600" dirty="0">
                <a:latin typeface="Arial" panose="020B0604020202020204" pitchFamily="34" charset="0"/>
                <a:cs typeface="Arial" panose="020B0604020202020204" pitchFamily="34" charset="0"/>
              </a:rPr>
              <a:t>en Godlinze. (NW). (totaal 6 km.) Even later haakse bocht naar BB (voor N33) en </a:t>
            </a:r>
            <a:endParaRPr lang="nl-NL" sz="1600" dirty="0" smtClean="0">
              <a:latin typeface="Arial" panose="020B0604020202020204" pitchFamily="34" charset="0"/>
              <a:cs typeface="Arial" panose="020B0604020202020204" pitchFamily="34" charset="0"/>
            </a:endParaRPr>
          </a:p>
          <a:p>
            <a:r>
              <a:rPr lang="nl-NL" sz="1600" dirty="0" smtClean="0">
                <a:latin typeface="Arial" panose="020B0604020202020204" pitchFamily="34" charset="0"/>
                <a:cs typeface="Arial" panose="020B0604020202020204" pitchFamily="34" charset="0"/>
              </a:rPr>
              <a:t>na </a:t>
            </a:r>
            <a:r>
              <a:rPr lang="nl-NL" sz="1600" dirty="0">
                <a:latin typeface="Arial" panose="020B0604020202020204" pitchFamily="34" charset="0"/>
                <a:cs typeface="Arial" panose="020B0604020202020204" pitchFamily="34" charset="0"/>
              </a:rPr>
              <a:t>een halve km. </a:t>
            </a:r>
            <a:r>
              <a:rPr lang="nl-NL" sz="1600" dirty="0" smtClean="0">
                <a:latin typeface="Arial" panose="020B0604020202020204" pitchFamily="34" charset="0"/>
                <a:cs typeface="Arial" panose="020B0604020202020204" pitchFamily="34" charset="0"/>
              </a:rPr>
              <a:t>de </a:t>
            </a:r>
            <a:r>
              <a:rPr lang="nl-NL" sz="1600" dirty="0">
                <a:latin typeface="Arial" panose="020B0604020202020204" pitchFamily="34" charset="0"/>
                <a:cs typeface="Arial" panose="020B0604020202020204" pitchFamily="34" charset="0"/>
              </a:rPr>
              <a:t>T-kruising bij Krewerd. </a:t>
            </a:r>
            <a:r>
              <a:rPr lang="nl-NL" sz="1600" dirty="0" smtClean="0">
                <a:latin typeface="Arial" panose="020B0604020202020204" pitchFamily="34" charset="0"/>
                <a:cs typeface="Arial" panose="020B0604020202020204" pitchFamily="34" charset="0"/>
              </a:rPr>
              <a:t>De Maar naar Krewerd is te smal om te bevaren.</a:t>
            </a:r>
          </a:p>
          <a:p>
            <a:r>
              <a:rPr lang="nl-NL" sz="1600" dirty="0" smtClean="0">
                <a:latin typeface="Arial" panose="020B0604020202020204" pitchFamily="34" charset="0"/>
                <a:cs typeface="Arial" panose="020B0604020202020204" pitchFamily="34" charset="0"/>
              </a:rPr>
              <a:t>Dus… SB uit (kaart 4). </a:t>
            </a:r>
          </a:p>
          <a:p>
            <a:r>
              <a:rPr lang="nl-NL" sz="1600" dirty="0" smtClean="0">
                <a:latin typeface="Arial" panose="020B0604020202020204" pitchFamily="34" charset="0"/>
                <a:cs typeface="Arial" panose="020B0604020202020204" pitchFamily="34" charset="0"/>
              </a:rPr>
              <a:t>Vervolg de Leege Maar (NW tot W) en hou BB aan. Aan SB eerst een watertje, dit negeren. Vervolgens na brug </a:t>
            </a:r>
            <a:endParaRPr lang="nl-NL" sz="1600" dirty="0">
              <a:latin typeface="Arial" panose="020B0604020202020204" pitchFamily="34" charset="0"/>
              <a:cs typeface="Arial" panose="020B0604020202020204" pitchFamily="34" charset="0"/>
            </a:endParaRPr>
          </a:p>
          <a:p>
            <a:r>
              <a:rPr lang="nl-NL" sz="1600" b="1" i="1" dirty="0" smtClean="0">
                <a:solidFill>
                  <a:schemeClr val="accent6">
                    <a:lumMod val="75000"/>
                  </a:schemeClr>
                </a:solidFill>
                <a:latin typeface="Arial" panose="020B0604020202020204" pitchFamily="34" charset="0"/>
                <a:cs typeface="Arial" panose="020B0604020202020204" pitchFamily="34" charset="0"/>
              </a:rPr>
              <a:t>SB uit om in Losdorp te passagieren, rechtdoor voor Godlinze</a:t>
            </a:r>
            <a:r>
              <a:rPr lang="nl-NL" sz="1600" b="1" dirty="0" smtClean="0">
                <a:solidFill>
                  <a:schemeClr val="accent6">
                    <a:lumMod val="75000"/>
                  </a:schemeClr>
                </a:solidFill>
                <a:latin typeface="Arial" panose="020B0604020202020204" pitchFamily="34" charset="0"/>
                <a:cs typeface="Arial" panose="020B0604020202020204" pitchFamily="34" charset="0"/>
              </a:rPr>
              <a:t>. </a:t>
            </a:r>
          </a:p>
          <a:p>
            <a:endParaRPr lang="nl-NL" sz="1600" dirty="0">
              <a:latin typeface="Arial" panose="020B0604020202020204" pitchFamily="34" charset="0"/>
              <a:cs typeface="Arial" panose="020B0604020202020204" pitchFamily="34" charset="0"/>
            </a:endParaRPr>
          </a:p>
          <a:p>
            <a:r>
              <a:rPr lang="nl-NL" sz="1600" dirty="0" smtClean="0">
                <a:latin typeface="Arial" panose="020B0604020202020204" pitchFamily="34" charset="0"/>
                <a:cs typeface="Arial" panose="020B0604020202020204" pitchFamily="34" charset="0"/>
              </a:rPr>
              <a:t>De route vervolgt kort daarop BB uit over de Godlinzermaar richting Leermens.  Slingerend water, brug, hoogholtje (bij </a:t>
            </a:r>
            <a:r>
              <a:rPr lang="nl-NL" sz="1600" dirty="0" err="1" smtClean="0">
                <a:latin typeface="Arial" panose="020B0604020202020204" pitchFamily="34" charset="0"/>
                <a:cs typeface="Arial" panose="020B0604020202020204" pitchFamily="34" charset="0"/>
              </a:rPr>
              <a:t>Lutjewieg</a:t>
            </a:r>
            <a:r>
              <a:rPr lang="nl-NL" sz="1600" dirty="0" smtClean="0">
                <a:latin typeface="Arial" panose="020B0604020202020204" pitchFamily="34" charset="0"/>
                <a:cs typeface="Arial" panose="020B0604020202020204" pitchFamily="34" charset="0"/>
              </a:rPr>
              <a:t>),  gaswinningslokatie.  Volgende T-splitsing  onder Leermens voor de route BB uit (kaart 4). </a:t>
            </a:r>
          </a:p>
          <a:p>
            <a:endParaRPr lang="nl-NL" sz="1600" dirty="0">
              <a:latin typeface="Arial" panose="020B0604020202020204" pitchFamily="34" charset="0"/>
              <a:cs typeface="Arial" panose="020B0604020202020204" pitchFamily="34" charset="0"/>
            </a:endParaRPr>
          </a:p>
          <a:p>
            <a:r>
              <a:rPr lang="nl-NL" sz="1600" b="1" i="1" dirty="0" smtClean="0">
                <a:solidFill>
                  <a:schemeClr val="accent6">
                    <a:lumMod val="75000"/>
                  </a:schemeClr>
                </a:solidFill>
                <a:latin typeface="Arial" panose="020B0604020202020204" pitchFamily="34" charset="0"/>
                <a:cs typeface="Arial" panose="020B0604020202020204" pitchFamily="34" charset="0"/>
              </a:rPr>
              <a:t>Hier SB uit voor Leermens. </a:t>
            </a:r>
          </a:p>
          <a:p>
            <a:endParaRPr lang="nl-NL" sz="1600" i="1" dirty="0">
              <a:latin typeface="Arial" panose="020B0604020202020204" pitchFamily="34" charset="0"/>
              <a:cs typeface="Arial" panose="020B0604020202020204" pitchFamily="34" charset="0"/>
            </a:endParaRPr>
          </a:p>
          <a:p>
            <a:r>
              <a:rPr lang="nl-NL" sz="1600" dirty="0" smtClean="0">
                <a:latin typeface="Arial" panose="020B0604020202020204" pitchFamily="34" charset="0"/>
                <a:cs typeface="Arial" panose="020B0604020202020204" pitchFamily="34" charset="0"/>
              </a:rPr>
              <a:t>Route richting ZZO over de Oosterwijtwerdermaar. Blijf ZZO tot het Damsterdiep. </a:t>
            </a:r>
            <a:endParaRPr lang="nl-NL" sz="1600" dirty="0">
              <a:latin typeface="Arial" panose="020B0604020202020204" pitchFamily="34" charset="0"/>
              <a:cs typeface="Arial" panose="020B0604020202020204" pitchFamily="34" charset="0"/>
            </a:endParaRPr>
          </a:p>
        </p:txBody>
      </p:sp>
      <p:grpSp>
        <p:nvGrpSpPr>
          <p:cNvPr id="18" name="Groep 17"/>
          <p:cNvGrpSpPr/>
          <p:nvPr/>
        </p:nvGrpSpPr>
        <p:grpSpPr>
          <a:xfrm>
            <a:off x="495946" y="295762"/>
            <a:ext cx="5083444" cy="5137688"/>
            <a:chOff x="2681207" y="588936"/>
            <a:chExt cx="5083444" cy="5137688"/>
          </a:xfrm>
        </p:grpSpPr>
        <p:pic>
          <p:nvPicPr>
            <p:cNvPr id="19" name="Afbeelding 18"/>
            <p:cNvPicPr>
              <a:picLocks noChangeAspect="1"/>
            </p:cNvPicPr>
            <p:nvPr/>
          </p:nvPicPr>
          <p:blipFill rotWithShape="1">
            <a:blip r:embed="rId2"/>
            <a:srcRect l="18880" t="8588" r="34792" b="16497"/>
            <a:stretch/>
          </p:blipFill>
          <p:spPr>
            <a:xfrm>
              <a:off x="2681207" y="588936"/>
              <a:ext cx="5083444" cy="5137688"/>
            </a:xfrm>
            <a:prstGeom prst="rect">
              <a:avLst/>
            </a:prstGeom>
            <a:ln w="38100">
              <a:solidFill>
                <a:srgbClr val="92D050"/>
              </a:solidFill>
            </a:ln>
          </p:spPr>
        </p:pic>
        <p:pic>
          <p:nvPicPr>
            <p:cNvPr id="20" name="Afbeelding 19"/>
            <p:cNvPicPr>
              <a:picLocks noChangeAspect="1"/>
            </p:cNvPicPr>
            <p:nvPr/>
          </p:nvPicPr>
          <p:blipFill rotWithShape="1">
            <a:blip r:embed="rId3"/>
            <a:srcRect t="27425"/>
            <a:stretch/>
          </p:blipFill>
          <p:spPr>
            <a:xfrm>
              <a:off x="2681207" y="759417"/>
              <a:ext cx="2171812" cy="460875"/>
            </a:xfrm>
            <a:prstGeom prst="rect">
              <a:avLst/>
            </a:prstGeom>
            <a:ln w="38100">
              <a:solidFill>
                <a:srgbClr val="92D050"/>
              </a:solidFill>
            </a:ln>
          </p:spPr>
        </p:pic>
      </p:grpSp>
      <p:sp>
        <p:nvSpPr>
          <p:cNvPr id="21" name="Rechthoek 20"/>
          <p:cNvSpPr/>
          <p:nvPr/>
        </p:nvSpPr>
        <p:spPr>
          <a:xfrm>
            <a:off x="4857170" y="355137"/>
            <a:ext cx="535724" cy="923330"/>
          </a:xfrm>
          <a:prstGeom prst="rect">
            <a:avLst/>
          </a:prstGeom>
          <a:noFill/>
          <a:ln w="38100">
            <a:noFill/>
          </a:ln>
        </p:spPr>
        <p:txBody>
          <a:bodyPr wrap="none" lIns="91440" tIns="45720" rIns="91440" bIns="45720">
            <a:spAutoFit/>
          </a:bodyPr>
          <a:lstStyle/>
          <a:p>
            <a:pPr algn="ctr"/>
            <a:r>
              <a:rPr lang="nl-NL" sz="5400" b="1" dirty="0" smtClean="0">
                <a:ln w="9525">
                  <a:solidFill>
                    <a:schemeClr val="bg1"/>
                  </a:solidFill>
                  <a:prstDash val="solid"/>
                </a:ln>
                <a:effectLst>
                  <a:outerShdw blurRad="12700" dist="38100" dir="2700000" algn="tl" rotWithShape="0">
                    <a:schemeClr val="bg1">
                      <a:lumMod val="50000"/>
                    </a:schemeClr>
                  </a:outerShdw>
                </a:effectLst>
              </a:rPr>
              <a:t>4</a:t>
            </a:r>
            <a:endParaRPr lang="nl-NL"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65625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vak 12"/>
          <p:cNvSpPr txBox="1"/>
          <p:nvPr/>
        </p:nvSpPr>
        <p:spPr>
          <a:xfrm>
            <a:off x="1120507" y="5065038"/>
            <a:ext cx="9550076" cy="1077218"/>
          </a:xfrm>
          <a:prstGeom prst="rect">
            <a:avLst/>
          </a:prstGeom>
          <a:noFill/>
        </p:spPr>
        <p:txBody>
          <a:bodyPr wrap="square" rtlCol="0">
            <a:spAutoFit/>
          </a:bodyPr>
          <a:lstStyle/>
          <a:p>
            <a:r>
              <a:rPr lang="nl-NL" sz="1600" dirty="0">
                <a:latin typeface="Arial" panose="020B0604020202020204" pitchFamily="34" charset="0"/>
                <a:cs typeface="Arial" panose="020B0604020202020204" pitchFamily="34" charset="0"/>
              </a:rPr>
              <a:t>Na </a:t>
            </a:r>
            <a:r>
              <a:rPr lang="nl-NL" sz="1600" dirty="0" smtClean="0">
                <a:latin typeface="Arial" panose="020B0604020202020204" pitchFamily="34" charset="0"/>
                <a:cs typeface="Arial" panose="020B0604020202020204" pitchFamily="34" charset="0"/>
              </a:rPr>
              <a:t>Tjamsweer(sterbrug</a:t>
            </a:r>
            <a:r>
              <a:rPr lang="nl-NL" sz="1600" dirty="0">
                <a:latin typeface="Arial" panose="020B0604020202020204" pitchFamily="34" charset="0"/>
                <a:cs typeface="Arial" panose="020B0604020202020204" pitchFamily="34" charset="0"/>
              </a:rPr>
              <a:t>) volgen de buitenwijken van Appingedam en komen we 2 keer langs een soort </a:t>
            </a:r>
            <a:r>
              <a:rPr lang="nl-NL" sz="1600" dirty="0" smtClean="0">
                <a:latin typeface="Arial" panose="020B0604020202020204" pitchFamily="34" charset="0"/>
                <a:cs typeface="Arial" panose="020B0604020202020204" pitchFamily="34" charset="0"/>
              </a:rPr>
              <a:t>eilandje. Bij beide eilandjes hou BB aan, maar negeer “haakse” afslagen naar de maren. Aan de noordzijde van het tweede eilandje komen we langs de hangende tuinen van Appingedam. We blijven richting oost/zuidoost varen tot we terug zijn bij RV Neptunus aan BB. </a:t>
            </a:r>
            <a:endParaRPr lang="nl-NL" sz="1600" dirty="0">
              <a:latin typeface="Arial" panose="020B0604020202020204" pitchFamily="34" charset="0"/>
              <a:cs typeface="Arial" panose="020B0604020202020204" pitchFamily="34" charset="0"/>
            </a:endParaRPr>
          </a:p>
        </p:txBody>
      </p:sp>
      <p:sp>
        <p:nvSpPr>
          <p:cNvPr id="14" name="Tekstvak 13"/>
          <p:cNvSpPr txBox="1"/>
          <p:nvPr/>
        </p:nvSpPr>
        <p:spPr>
          <a:xfrm>
            <a:off x="3634354" y="631046"/>
            <a:ext cx="4750229" cy="2246769"/>
          </a:xfrm>
          <a:prstGeom prst="rect">
            <a:avLst/>
          </a:prstGeom>
          <a:noFill/>
          <a:ln w="38100">
            <a:solidFill>
              <a:srgbClr val="92D050"/>
            </a:solidFill>
          </a:ln>
        </p:spPr>
        <p:txBody>
          <a:bodyPr wrap="square" rtlCol="0">
            <a:spAutoFit/>
          </a:bodyPr>
          <a:lstStyle/>
          <a:p>
            <a:r>
              <a:rPr lang="nl-NL" sz="1400" dirty="0" err="1" smtClean="0">
                <a:solidFill>
                  <a:schemeClr val="accent6">
                    <a:lumMod val="75000"/>
                  </a:schemeClr>
                </a:solidFill>
                <a:latin typeface="Arial" panose="020B0604020202020204" pitchFamily="34" charset="0"/>
                <a:cs typeface="Arial" panose="020B0604020202020204" pitchFamily="34" charset="0"/>
              </a:rPr>
              <a:t>Stops</a:t>
            </a:r>
            <a:r>
              <a:rPr lang="nl-NL" sz="1400" dirty="0" smtClean="0">
                <a:solidFill>
                  <a:schemeClr val="accent6">
                    <a:lumMod val="75000"/>
                  </a:schemeClr>
                </a:solidFill>
                <a:latin typeface="Arial" panose="020B0604020202020204" pitchFamily="34" charset="0"/>
                <a:cs typeface="Arial" panose="020B0604020202020204" pitchFamily="34" charset="0"/>
              </a:rPr>
              <a:t>:  Picknickplaats bij afslag van Grote </a:t>
            </a:r>
            <a:r>
              <a:rPr lang="nl-NL" sz="1400" dirty="0" err="1" smtClean="0">
                <a:solidFill>
                  <a:schemeClr val="accent6">
                    <a:lumMod val="75000"/>
                  </a:schemeClr>
                </a:solidFill>
                <a:latin typeface="Arial" panose="020B0604020202020204" pitchFamily="34" charset="0"/>
                <a:cs typeface="Arial" panose="020B0604020202020204" pitchFamily="34" charset="0"/>
              </a:rPr>
              <a:t>Heekt</a:t>
            </a:r>
            <a:r>
              <a:rPr lang="nl-NL" sz="1400" dirty="0" smtClean="0">
                <a:solidFill>
                  <a:schemeClr val="accent6">
                    <a:lumMod val="75000"/>
                  </a:schemeClr>
                </a:solidFill>
                <a:latin typeface="Arial" panose="020B0604020202020204" pitchFamily="34" charset="0"/>
                <a:cs typeface="Arial" panose="020B0604020202020204" pitchFamily="34" charset="0"/>
              </a:rPr>
              <a:t> naar de Leege Maar.  </a:t>
            </a:r>
          </a:p>
          <a:p>
            <a:r>
              <a:rPr lang="nl-NL" sz="1400" dirty="0" smtClean="0">
                <a:solidFill>
                  <a:schemeClr val="accent6">
                    <a:lumMod val="75000"/>
                  </a:schemeClr>
                </a:solidFill>
                <a:latin typeface="Arial" panose="020B0604020202020204" pitchFamily="34" charset="0"/>
                <a:cs typeface="Arial" panose="020B0604020202020204" pitchFamily="34" charset="0"/>
              </a:rPr>
              <a:t>Na T-splitsing bij </a:t>
            </a:r>
            <a:r>
              <a:rPr lang="nl-NL" sz="1400" dirty="0">
                <a:solidFill>
                  <a:schemeClr val="accent6">
                    <a:lumMod val="75000"/>
                  </a:schemeClr>
                </a:solidFill>
                <a:latin typeface="Arial" panose="020B0604020202020204" pitchFamily="34" charset="0"/>
                <a:cs typeface="Arial" panose="020B0604020202020204" pitchFamily="34" charset="0"/>
              </a:rPr>
              <a:t>L</a:t>
            </a:r>
            <a:r>
              <a:rPr lang="nl-NL" sz="1400" dirty="0" smtClean="0">
                <a:solidFill>
                  <a:schemeClr val="accent6">
                    <a:lumMod val="75000"/>
                  </a:schemeClr>
                </a:solidFill>
                <a:latin typeface="Arial" panose="020B0604020202020204" pitchFamily="34" charset="0"/>
                <a:cs typeface="Arial" panose="020B0604020202020204" pitchFamily="34" charset="0"/>
              </a:rPr>
              <a:t>eermens SB uit (300 m </a:t>
            </a:r>
            <a:r>
              <a:rPr lang="nl-NL" sz="1400" dirty="0">
                <a:solidFill>
                  <a:schemeClr val="accent6">
                    <a:lumMod val="75000"/>
                  </a:schemeClr>
                </a:solidFill>
                <a:latin typeface="Arial" panose="020B0604020202020204" pitchFamily="34" charset="0"/>
                <a:cs typeface="Arial" panose="020B0604020202020204" pitchFamily="34" charset="0"/>
              </a:rPr>
              <a:t>Visrestaurant de </a:t>
            </a:r>
            <a:r>
              <a:rPr lang="nl-NL" sz="1400" dirty="0" smtClean="0">
                <a:solidFill>
                  <a:schemeClr val="accent6">
                    <a:lumMod val="75000"/>
                  </a:schemeClr>
                </a:solidFill>
                <a:latin typeface="Arial" panose="020B0604020202020204" pitchFamily="34" charset="0"/>
                <a:cs typeface="Arial" panose="020B0604020202020204" pitchFamily="34" charset="0"/>
              </a:rPr>
              <a:t>School) of BB uit (500 m </a:t>
            </a:r>
            <a:r>
              <a:rPr lang="nl-NL" sz="1400" dirty="0" err="1" smtClean="0">
                <a:solidFill>
                  <a:schemeClr val="accent6">
                    <a:lumMod val="75000"/>
                  </a:schemeClr>
                </a:solidFill>
                <a:latin typeface="Arial" panose="020B0604020202020204" pitchFamily="34" charset="0"/>
                <a:cs typeface="Arial" panose="020B0604020202020204" pitchFamily="34" charset="0"/>
              </a:rPr>
              <a:t>Eetcafe</a:t>
            </a:r>
            <a:r>
              <a:rPr lang="nl-NL" sz="1400" dirty="0" smtClean="0">
                <a:solidFill>
                  <a:schemeClr val="accent6">
                    <a:lumMod val="75000"/>
                  </a:schemeClr>
                </a:solidFill>
                <a:latin typeface="Arial" panose="020B0604020202020204" pitchFamily="34" charset="0"/>
                <a:cs typeface="Arial" panose="020B0604020202020204" pitchFamily="34" charset="0"/>
              </a:rPr>
              <a:t> de boerderij). </a:t>
            </a:r>
          </a:p>
          <a:p>
            <a:r>
              <a:rPr lang="nl-NL" sz="1400" dirty="0" smtClean="0">
                <a:solidFill>
                  <a:schemeClr val="accent6">
                    <a:lumMod val="75000"/>
                  </a:schemeClr>
                </a:solidFill>
                <a:latin typeface="Arial" panose="020B0604020202020204" pitchFamily="34" charset="0"/>
                <a:cs typeface="Arial" panose="020B0604020202020204" pitchFamily="34" charset="0"/>
              </a:rPr>
              <a:t>Wierden om te bezoeken: Godlinze, klassieke wierde (als wagenwiel), Leermens, wierde met mooie </a:t>
            </a:r>
            <a:r>
              <a:rPr lang="nl-NL" sz="1400" dirty="0" err="1" smtClean="0">
                <a:solidFill>
                  <a:schemeClr val="accent6">
                    <a:lumMod val="75000"/>
                  </a:schemeClr>
                </a:solidFill>
                <a:latin typeface="Arial" panose="020B0604020202020204" pitchFamily="34" charset="0"/>
                <a:cs typeface="Arial" panose="020B0604020202020204" pitchFamily="34" charset="0"/>
              </a:rPr>
              <a:t>streekjes</a:t>
            </a:r>
            <a:r>
              <a:rPr lang="nl-NL" sz="1400" dirty="0" smtClean="0">
                <a:solidFill>
                  <a:schemeClr val="accent6">
                    <a:lumMod val="75000"/>
                  </a:schemeClr>
                </a:solidFill>
                <a:latin typeface="Arial" panose="020B0604020202020204" pitchFamily="34" charset="0"/>
                <a:cs typeface="Arial" panose="020B0604020202020204" pitchFamily="34" charset="0"/>
              </a:rPr>
              <a:t> en mooie kerk bovenop de wierde. Veel dorpen hebben een kleine haven soms met botenhelling. </a:t>
            </a:r>
          </a:p>
          <a:p>
            <a:r>
              <a:rPr lang="nl-NL" sz="1400" dirty="0" smtClean="0">
                <a:solidFill>
                  <a:schemeClr val="accent6">
                    <a:lumMod val="75000"/>
                  </a:schemeClr>
                </a:solidFill>
                <a:latin typeface="Arial" panose="020B0604020202020204" pitchFamily="34" charset="0"/>
                <a:cs typeface="Arial" panose="020B0604020202020204" pitchFamily="34" charset="0"/>
              </a:rPr>
              <a:t>Overnachten: Hotel </a:t>
            </a:r>
            <a:r>
              <a:rPr lang="nl-NL" sz="1400" dirty="0" err="1" smtClean="0">
                <a:solidFill>
                  <a:schemeClr val="accent6">
                    <a:lumMod val="75000"/>
                  </a:schemeClr>
                </a:solidFill>
                <a:latin typeface="Arial" panose="020B0604020202020204" pitchFamily="34" charset="0"/>
                <a:cs typeface="Arial" panose="020B0604020202020204" pitchFamily="34" charset="0"/>
              </a:rPr>
              <a:t>Ekenstein</a:t>
            </a:r>
            <a:r>
              <a:rPr lang="nl-NL" sz="1400" dirty="0" smtClean="0">
                <a:solidFill>
                  <a:schemeClr val="accent6">
                    <a:lumMod val="75000"/>
                  </a:schemeClr>
                </a:solidFill>
                <a:latin typeface="Arial" panose="020B0604020202020204" pitchFamily="34" charset="0"/>
                <a:cs typeface="Arial" panose="020B0604020202020204" pitchFamily="34" charset="0"/>
              </a:rPr>
              <a:t>, en camping Ekenstein liggen erg centraal. </a:t>
            </a:r>
            <a:endParaRPr lang="nl-NL" sz="1400" dirty="0">
              <a:solidFill>
                <a:schemeClr val="accent6">
                  <a:lumMod val="75000"/>
                </a:schemeClr>
              </a:solidFill>
              <a:latin typeface="Arial" panose="020B0604020202020204" pitchFamily="34" charset="0"/>
              <a:cs typeface="Arial" panose="020B0604020202020204" pitchFamily="34" charset="0"/>
            </a:endParaRPr>
          </a:p>
        </p:txBody>
      </p:sp>
      <p:grpSp>
        <p:nvGrpSpPr>
          <p:cNvPr id="4" name="Groep 3"/>
          <p:cNvGrpSpPr>
            <a:grpSpLocks noChangeAspect="1"/>
          </p:cNvGrpSpPr>
          <p:nvPr/>
        </p:nvGrpSpPr>
        <p:grpSpPr>
          <a:xfrm>
            <a:off x="1120507" y="614911"/>
            <a:ext cx="7461465" cy="4308968"/>
            <a:chOff x="86208" y="171705"/>
            <a:chExt cx="8290517" cy="4787742"/>
          </a:xfrm>
        </p:grpSpPr>
        <p:grpSp>
          <p:nvGrpSpPr>
            <p:cNvPr id="12" name="Groep 11"/>
            <p:cNvGrpSpPr/>
            <p:nvPr/>
          </p:nvGrpSpPr>
          <p:grpSpPr>
            <a:xfrm>
              <a:off x="86208" y="171705"/>
              <a:ext cx="8290517" cy="4787742"/>
              <a:chOff x="419421" y="148459"/>
              <a:chExt cx="8290517" cy="4787742"/>
            </a:xfrm>
          </p:grpSpPr>
          <p:pic>
            <p:nvPicPr>
              <p:cNvPr id="9" name="Afbeelding 8"/>
              <p:cNvPicPr>
                <a:picLocks noChangeAspect="1"/>
              </p:cNvPicPr>
              <p:nvPr/>
            </p:nvPicPr>
            <p:blipFill>
              <a:blip r:embed="rId2"/>
              <a:stretch>
                <a:fillRect/>
              </a:stretch>
            </p:blipFill>
            <p:spPr>
              <a:xfrm>
                <a:off x="419421" y="148459"/>
                <a:ext cx="2178162" cy="4654789"/>
              </a:xfrm>
              <a:prstGeom prst="rect">
                <a:avLst/>
              </a:prstGeom>
              <a:ln w="38100">
                <a:solidFill>
                  <a:srgbClr val="92D050"/>
                </a:solidFill>
              </a:ln>
            </p:spPr>
          </p:pic>
          <p:pic>
            <p:nvPicPr>
              <p:cNvPr id="11" name="Afbeelding 10"/>
              <p:cNvPicPr>
                <a:picLocks noChangeAspect="1"/>
              </p:cNvPicPr>
              <p:nvPr/>
            </p:nvPicPr>
            <p:blipFill>
              <a:blip r:embed="rId3"/>
              <a:stretch>
                <a:fillRect/>
              </a:stretch>
            </p:blipFill>
            <p:spPr>
              <a:xfrm>
                <a:off x="2505669" y="3177161"/>
                <a:ext cx="6204269" cy="1759040"/>
              </a:xfrm>
              <a:prstGeom prst="rect">
                <a:avLst/>
              </a:prstGeom>
              <a:ln w="38100">
                <a:solidFill>
                  <a:srgbClr val="92D050"/>
                </a:solidFill>
              </a:ln>
            </p:spPr>
          </p:pic>
        </p:grpSp>
        <p:sp>
          <p:nvSpPr>
            <p:cNvPr id="15" name="Rechthoek 14"/>
            <p:cNvSpPr/>
            <p:nvPr/>
          </p:nvSpPr>
          <p:spPr>
            <a:xfrm>
              <a:off x="1690975" y="696100"/>
              <a:ext cx="535724" cy="923330"/>
            </a:xfrm>
            <a:prstGeom prst="rect">
              <a:avLst/>
            </a:prstGeom>
            <a:noFill/>
            <a:ln w="38100">
              <a:noFill/>
            </a:ln>
          </p:spPr>
          <p:txBody>
            <a:bodyPr wrap="none" lIns="91440" tIns="45720" rIns="91440" bIns="45720">
              <a:spAutoFit/>
            </a:bodyPr>
            <a:lstStyle/>
            <a:p>
              <a:pPr algn="ctr"/>
              <a:r>
                <a:rPr lang="nl-NL" sz="5400" b="1" dirty="0">
                  <a:ln w="9525">
                    <a:solidFill>
                      <a:schemeClr val="bg1"/>
                    </a:solidFill>
                    <a:prstDash val="solid"/>
                  </a:ln>
                  <a:effectLst>
                    <a:outerShdw blurRad="12700" dist="38100" dir="2700000" algn="tl" rotWithShape="0">
                      <a:schemeClr val="bg1">
                        <a:lumMod val="50000"/>
                      </a:schemeClr>
                    </a:outerShdw>
                  </a:effectLst>
                </a:rPr>
                <a:t>5</a:t>
              </a:r>
              <a:endParaRPr lang="nl-NL"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3" name="Afbeelding 2"/>
            <p:cNvPicPr>
              <a:picLocks noChangeAspect="1"/>
            </p:cNvPicPr>
            <p:nvPr/>
          </p:nvPicPr>
          <p:blipFill>
            <a:blip r:embed="rId4"/>
            <a:stretch>
              <a:fillRect/>
            </a:stretch>
          </p:blipFill>
          <p:spPr>
            <a:xfrm>
              <a:off x="1073849" y="4410449"/>
              <a:ext cx="2197213" cy="342918"/>
            </a:xfrm>
            <a:prstGeom prst="rect">
              <a:avLst/>
            </a:prstGeom>
          </p:spPr>
        </p:pic>
      </p:grpSp>
    </p:spTree>
    <p:extLst>
      <p:ext uri="{BB962C8B-B14F-4D97-AF65-F5344CB8AC3E}">
        <p14:creationId xmlns:p14="http://schemas.microsoft.com/office/powerpoint/2010/main" val="42250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1768895188"/>
              </p:ext>
            </p:extLst>
          </p:nvPr>
        </p:nvGraphicFramePr>
        <p:xfrm>
          <a:off x="1816154" y="759418"/>
          <a:ext cx="5607534" cy="5359313"/>
        </p:xfrm>
        <a:graphic>
          <a:graphicData uri="http://schemas.openxmlformats.org/drawingml/2006/table">
            <a:tbl>
              <a:tblPr>
                <a:tableStyleId>{5C22544A-7EE6-4342-B048-85BDC9FD1C3A}</a:tableStyleId>
              </a:tblPr>
              <a:tblGrid>
                <a:gridCol w="2638512"/>
                <a:gridCol w="692283"/>
                <a:gridCol w="496354"/>
                <a:gridCol w="1268941"/>
                <a:gridCol w="511444"/>
              </a:tblGrid>
              <a:tr h="772388">
                <a:tc>
                  <a:txBody>
                    <a:bodyPr/>
                    <a:lstStyle/>
                    <a:p>
                      <a:pPr algn="l" fontAlgn="b"/>
                      <a:r>
                        <a:rPr lang="nl-NL" sz="1500" b="1" u="none" strike="noStrike" dirty="0">
                          <a:effectLst/>
                        </a:rPr>
                        <a:t>Rondje maren oost</a:t>
                      </a:r>
                      <a:endParaRPr lang="nl-NL" sz="1500" b="1" i="0" u="none" strike="noStrike" dirty="0">
                        <a:solidFill>
                          <a:srgbClr val="000000"/>
                        </a:solidFill>
                        <a:effectLst/>
                        <a:latin typeface="Calibri" panose="020F0502020204030204" pitchFamily="34" charset="0"/>
                      </a:endParaRPr>
                    </a:p>
                  </a:txBody>
                  <a:tcPr marL="5800" marR="5800" marT="58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l-NL" sz="1000" b="1" u="none" strike="noStrike" dirty="0">
                          <a:effectLst/>
                        </a:rPr>
                        <a:t>Vanaf Neptunus (km)</a:t>
                      </a:r>
                      <a:endParaRPr lang="nl-NL" sz="1000" b="1" i="0" u="none" strike="noStrike" dirty="0">
                        <a:solidFill>
                          <a:srgbClr val="000000"/>
                        </a:solidFill>
                        <a:effectLst/>
                        <a:latin typeface="Calibri" panose="020F0502020204030204" pitchFamily="34" charset="0"/>
                      </a:endParaRPr>
                    </a:p>
                  </a:txBody>
                  <a:tcPr marL="5800" marR="5800" marT="58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l-NL" sz="1000" b="1" u="none" strike="noStrike" dirty="0">
                          <a:effectLst/>
                        </a:rPr>
                        <a:t>Deel- traject tot (km)</a:t>
                      </a:r>
                      <a:endParaRPr lang="nl-NL" sz="1000" b="1" i="0" u="none" strike="noStrike" dirty="0">
                        <a:solidFill>
                          <a:srgbClr val="000000"/>
                        </a:solidFill>
                        <a:effectLst/>
                        <a:latin typeface="Calibri" panose="020F0502020204030204" pitchFamily="34" charset="0"/>
                      </a:endParaRPr>
                    </a:p>
                  </a:txBody>
                  <a:tcPr marL="5800" marR="5800" marT="58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l-NL" sz="1300" b="1" u="none" strike="noStrike" dirty="0">
                          <a:effectLst/>
                        </a:rPr>
                        <a:t>Bezoek dorpen e.a.</a:t>
                      </a:r>
                      <a:endParaRPr lang="nl-NL" sz="1300" b="1" i="0" u="none" strike="noStrike" dirty="0">
                        <a:solidFill>
                          <a:srgbClr val="000000"/>
                        </a:solidFill>
                        <a:effectLst/>
                        <a:latin typeface="Calibri" panose="020F0502020204030204" pitchFamily="34" charset="0"/>
                      </a:endParaRPr>
                    </a:p>
                  </a:txBody>
                  <a:tcPr marL="5800" marR="5800" marT="58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l-NL" sz="1000" b="1" u="none" strike="noStrike" dirty="0">
                          <a:effectLst/>
                        </a:rPr>
                        <a:t>km (alleen heen)</a:t>
                      </a:r>
                      <a:endParaRPr lang="nl-NL" sz="1000" b="1" i="0" u="none" strike="noStrike" dirty="0">
                        <a:solidFill>
                          <a:srgbClr val="000000"/>
                        </a:solidFill>
                        <a:effectLst/>
                        <a:latin typeface="Calibri" panose="020F0502020204030204" pitchFamily="34" charset="0"/>
                      </a:endParaRPr>
                    </a:p>
                  </a:txBody>
                  <a:tcPr marL="5800" marR="5800" marT="58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229">
                <a:tc>
                  <a:txBody>
                    <a:bodyPr/>
                    <a:lstStyle/>
                    <a:p>
                      <a:pPr algn="l" fontAlgn="b"/>
                      <a:r>
                        <a:rPr lang="nl-NL" sz="1200" u="none" strike="noStrike" dirty="0">
                          <a:effectLst/>
                          <a:latin typeface="Arial" panose="020B0604020202020204" pitchFamily="34" charset="0"/>
                          <a:cs typeface="Arial" panose="020B0604020202020204" pitchFamily="34" charset="0"/>
                        </a:rPr>
                        <a:t> </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a:effectLst/>
                          <a:latin typeface="Arial" panose="020B0604020202020204" pitchFamily="34" charset="0"/>
                          <a:cs typeface="Arial" panose="020B0604020202020204" pitchFamily="34" charset="0"/>
                        </a:rPr>
                        <a:t> </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a:effectLst/>
                          <a:latin typeface="Arial" panose="020B0604020202020204" pitchFamily="34" charset="0"/>
                          <a:cs typeface="Arial" panose="020B0604020202020204" pitchFamily="34" charset="0"/>
                        </a:rPr>
                        <a:t> </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l-NL" sz="1200" u="none" strike="noStrike">
                          <a:effectLst/>
                          <a:latin typeface="Arial" panose="020B0604020202020204" pitchFamily="34" charset="0"/>
                          <a:cs typeface="Arial" panose="020B0604020202020204" pitchFamily="34" charset="0"/>
                        </a:rPr>
                        <a:t> </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l-NL" sz="1200" u="none" strike="noStrike" dirty="0">
                          <a:effectLst/>
                          <a:latin typeface="Arial" panose="020B0604020202020204" pitchFamily="34" charset="0"/>
                          <a:cs typeface="Arial" panose="020B0604020202020204" pitchFamily="34" charset="0"/>
                        </a:rPr>
                        <a:t> </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229">
                <a:tc>
                  <a:txBody>
                    <a:bodyPr/>
                    <a:lstStyle/>
                    <a:p>
                      <a:pPr algn="l" fontAlgn="b"/>
                      <a:r>
                        <a:rPr lang="nl-NL" sz="1200" u="none" strike="noStrike" dirty="0">
                          <a:effectLst/>
                          <a:latin typeface="Arial" panose="020B0604020202020204" pitchFamily="34" charset="0"/>
                          <a:cs typeface="Arial" panose="020B0604020202020204" pitchFamily="34" charset="0"/>
                        </a:rPr>
                        <a:t>KZRV Neptunus</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dirty="0">
                          <a:effectLst/>
                          <a:latin typeface="Arial" panose="020B0604020202020204" pitchFamily="34" charset="0"/>
                          <a:cs typeface="Arial" panose="020B0604020202020204" pitchFamily="34" charset="0"/>
                        </a:rPr>
                        <a:t>0</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dirty="0">
                          <a:effectLst/>
                          <a:latin typeface="Arial" panose="020B0604020202020204" pitchFamily="34" charset="0"/>
                          <a:cs typeface="Arial" panose="020B0604020202020204" pitchFamily="34" charset="0"/>
                        </a:rPr>
                        <a:t> </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l-NL" sz="1200" u="none" strike="noStrike" dirty="0">
                          <a:effectLst/>
                          <a:latin typeface="Arial" panose="020B0604020202020204" pitchFamily="34" charset="0"/>
                          <a:cs typeface="Arial" panose="020B0604020202020204" pitchFamily="34" charset="0"/>
                        </a:rPr>
                        <a:t> </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l-NL" sz="1200" u="none" strike="noStrike" dirty="0">
                          <a:effectLst/>
                          <a:latin typeface="Arial" panose="020B0604020202020204" pitchFamily="34" charset="0"/>
                          <a:cs typeface="Arial" panose="020B0604020202020204" pitchFamily="34" charset="0"/>
                        </a:rPr>
                        <a:t> </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459">
                <a:tc>
                  <a:txBody>
                    <a:bodyPr/>
                    <a:lstStyle/>
                    <a:p>
                      <a:pPr algn="l" fontAlgn="b"/>
                      <a:r>
                        <a:rPr lang="nl-NL" sz="1200" u="none" strike="noStrike" dirty="0">
                          <a:effectLst/>
                          <a:latin typeface="Arial" panose="020B0604020202020204" pitchFamily="34" charset="0"/>
                          <a:cs typeface="Arial" panose="020B0604020202020204" pitchFamily="34" charset="0"/>
                        </a:rPr>
                        <a:t>Afslag Damsterdiep naar </a:t>
                      </a:r>
                      <a:r>
                        <a:rPr lang="nl-NL" sz="1200" u="none" strike="noStrike" dirty="0" err="1">
                          <a:effectLst/>
                          <a:latin typeface="Arial" panose="020B0604020202020204" pitchFamily="34" charset="0"/>
                          <a:cs typeface="Arial" panose="020B0604020202020204" pitchFamily="34" charset="0"/>
                        </a:rPr>
                        <a:t>Uitwierdermaar</a:t>
                      </a:r>
                      <a:r>
                        <a:rPr lang="nl-NL" sz="1200" u="none" strike="noStrike" dirty="0">
                          <a:effectLst/>
                          <a:latin typeface="Arial" panose="020B0604020202020204" pitchFamily="34" charset="0"/>
                          <a:cs typeface="Arial" panose="020B0604020202020204" pitchFamily="34" charset="0"/>
                        </a:rPr>
                        <a:t>/</a:t>
                      </a:r>
                      <a:r>
                        <a:rPr lang="nl-NL" sz="1200" u="none" strike="noStrike" dirty="0" err="1">
                          <a:effectLst/>
                          <a:latin typeface="Arial" panose="020B0604020202020204" pitchFamily="34" charset="0"/>
                          <a:cs typeface="Arial" panose="020B0604020202020204" pitchFamily="34" charset="0"/>
                        </a:rPr>
                        <a:t>Marsummermaar</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a:effectLst/>
                          <a:latin typeface="Arial" panose="020B0604020202020204" pitchFamily="34" charset="0"/>
                          <a:cs typeface="Arial" panose="020B0604020202020204" pitchFamily="34" charset="0"/>
                        </a:rPr>
                        <a:t>1,2</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dirty="0">
                          <a:effectLst/>
                          <a:latin typeface="Arial" panose="020B0604020202020204" pitchFamily="34" charset="0"/>
                          <a:cs typeface="Arial" panose="020B0604020202020204" pitchFamily="34" charset="0"/>
                        </a:rPr>
                        <a:t>1,2</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nl-NL" sz="1200" u="none" strike="noStrike">
                          <a:effectLst/>
                          <a:latin typeface="Arial" panose="020B0604020202020204" pitchFamily="34" charset="0"/>
                          <a:cs typeface="Arial" panose="020B0604020202020204" pitchFamily="34" charset="0"/>
                        </a:rPr>
                        <a:t> </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dirty="0">
                          <a:effectLst/>
                          <a:latin typeface="Arial" panose="020B0604020202020204" pitchFamily="34" charset="0"/>
                          <a:cs typeface="Arial" panose="020B0604020202020204" pitchFamily="34" charset="0"/>
                        </a:rPr>
                        <a:t> </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459">
                <a:tc>
                  <a:txBody>
                    <a:bodyPr/>
                    <a:lstStyle/>
                    <a:p>
                      <a:pPr algn="l" fontAlgn="b"/>
                      <a:r>
                        <a:rPr lang="nl-NL" sz="1200" u="none" strike="noStrike" dirty="0">
                          <a:effectLst/>
                          <a:latin typeface="Arial" panose="020B0604020202020204" pitchFamily="34" charset="0"/>
                          <a:cs typeface="Arial" panose="020B0604020202020204" pitchFamily="34" charset="0"/>
                        </a:rPr>
                        <a:t>Splitsing </a:t>
                      </a:r>
                      <a:r>
                        <a:rPr lang="nl-NL" sz="1200" u="none" strike="noStrike" dirty="0" err="1">
                          <a:effectLst/>
                          <a:latin typeface="Arial" panose="020B0604020202020204" pitchFamily="34" charset="0"/>
                          <a:cs typeface="Arial" panose="020B0604020202020204" pitchFamily="34" charset="0"/>
                        </a:rPr>
                        <a:t>Uitwierdermaar</a:t>
                      </a:r>
                      <a:r>
                        <a:rPr lang="nl-NL" sz="1200" u="none" strike="noStrike" dirty="0">
                          <a:effectLst/>
                          <a:latin typeface="Arial" panose="020B0604020202020204" pitchFamily="34" charset="0"/>
                          <a:cs typeface="Arial" panose="020B0604020202020204" pitchFamily="34" charset="0"/>
                        </a:rPr>
                        <a:t>/ </a:t>
                      </a:r>
                      <a:r>
                        <a:rPr lang="nl-NL" sz="1200" u="none" strike="noStrike" dirty="0" err="1">
                          <a:effectLst/>
                          <a:latin typeface="Arial" panose="020B0604020202020204" pitchFamily="34" charset="0"/>
                          <a:cs typeface="Arial" panose="020B0604020202020204" pitchFamily="34" charset="0"/>
                        </a:rPr>
                        <a:t>Marsummermaar</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a:effectLst/>
                          <a:latin typeface="Arial" panose="020B0604020202020204" pitchFamily="34" charset="0"/>
                          <a:cs typeface="Arial" panose="020B0604020202020204" pitchFamily="34" charset="0"/>
                        </a:rPr>
                        <a:t>2,8</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dirty="0">
                          <a:effectLst/>
                          <a:latin typeface="Arial" panose="020B0604020202020204" pitchFamily="34" charset="0"/>
                          <a:cs typeface="Arial" panose="020B0604020202020204" pitchFamily="34" charset="0"/>
                        </a:rPr>
                        <a:t>1,6</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nl-NL" sz="1200" u="none" strike="noStrike">
                          <a:effectLst/>
                          <a:latin typeface="Arial" panose="020B0604020202020204" pitchFamily="34" charset="0"/>
                          <a:cs typeface="Arial" panose="020B0604020202020204" pitchFamily="34" charset="0"/>
                        </a:rPr>
                        <a:t>Naar Uitwierde</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l-NL" sz="1200" u="none" strike="noStrike" dirty="0">
                          <a:effectLst/>
                          <a:latin typeface="Arial" panose="020B0604020202020204" pitchFamily="34" charset="0"/>
                          <a:cs typeface="Arial" panose="020B0604020202020204" pitchFamily="34" charset="0"/>
                        </a:rPr>
                        <a:t>1</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229">
                <a:tc>
                  <a:txBody>
                    <a:bodyPr/>
                    <a:lstStyle/>
                    <a:p>
                      <a:pPr algn="l" fontAlgn="b"/>
                      <a:r>
                        <a:rPr lang="nl-NL" sz="1200" u="none" strike="noStrike">
                          <a:effectLst/>
                          <a:latin typeface="Arial" panose="020B0604020202020204" pitchFamily="34" charset="0"/>
                          <a:cs typeface="Arial" panose="020B0604020202020204" pitchFamily="34" charset="0"/>
                        </a:rPr>
                        <a:t>Afslag Marsummermaar / Grote Heekt</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a:effectLst/>
                          <a:latin typeface="Arial" panose="020B0604020202020204" pitchFamily="34" charset="0"/>
                          <a:cs typeface="Arial" panose="020B0604020202020204" pitchFamily="34" charset="0"/>
                        </a:rPr>
                        <a:t>4,6</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dirty="0">
                          <a:effectLst/>
                          <a:latin typeface="Arial" panose="020B0604020202020204" pitchFamily="34" charset="0"/>
                          <a:cs typeface="Arial" panose="020B0604020202020204" pitchFamily="34" charset="0"/>
                        </a:rPr>
                        <a:t>1,8</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nl-NL" sz="1200" u="none" strike="noStrike">
                          <a:effectLst/>
                          <a:latin typeface="Arial" panose="020B0604020202020204" pitchFamily="34" charset="0"/>
                          <a:cs typeface="Arial" panose="020B0604020202020204" pitchFamily="34" charset="0"/>
                        </a:rPr>
                        <a:t> </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l-NL" sz="1200" u="none" strike="noStrike" dirty="0">
                          <a:effectLst/>
                          <a:latin typeface="Arial" panose="020B0604020202020204" pitchFamily="34" charset="0"/>
                          <a:cs typeface="Arial" panose="020B0604020202020204" pitchFamily="34" charset="0"/>
                        </a:rPr>
                        <a:t> </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459">
                <a:tc>
                  <a:txBody>
                    <a:bodyPr/>
                    <a:lstStyle/>
                    <a:p>
                      <a:pPr algn="l" fontAlgn="b"/>
                      <a:r>
                        <a:rPr lang="nl-NL" sz="1200" u="none" strike="noStrike" dirty="0">
                          <a:effectLst/>
                          <a:latin typeface="Arial" panose="020B0604020202020204" pitchFamily="34" charset="0"/>
                          <a:cs typeface="Arial" panose="020B0604020202020204" pitchFamily="34" charset="0"/>
                        </a:rPr>
                        <a:t>Afslag Grote </a:t>
                      </a:r>
                      <a:r>
                        <a:rPr lang="nl-NL" sz="1200" u="none" strike="noStrike" dirty="0" err="1">
                          <a:effectLst/>
                          <a:latin typeface="Arial" panose="020B0604020202020204" pitchFamily="34" charset="0"/>
                          <a:cs typeface="Arial" panose="020B0604020202020204" pitchFamily="34" charset="0"/>
                        </a:rPr>
                        <a:t>Heekt</a:t>
                      </a:r>
                      <a:r>
                        <a:rPr lang="nl-NL" sz="1200" u="none" strike="noStrike" dirty="0">
                          <a:effectLst/>
                          <a:latin typeface="Arial" panose="020B0604020202020204" pitchFamily="34" charset="0"/>
                          <a:cs typeface="Arial" panose="020B0604020202020204" pitchFamily="34" charset="0"/>
                        </a:rPr>
                        <a:t>/Leege Maar (picknickplaats en trailerhelling)</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a:effectLst/>
                          <a:latin typeface="Arial" panose="020B0604020202020204" pitchFamily="34" charset="0"/>
                          <a:cs typeface="Arial" panose="020B0604020202020204" pitchFamily="34" charset="0"/>
                        </a:rPr>
                        <a:t>6,4</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dirty="0">
                          <a:effectLst/>
                          <a:latin typeface="Arial" panose="020B0604020202020204" pitchFamily="34" charset="0"/>
                          <a:cs typeface="Arial" panose="020B0604020202020204" pitchFamily="34" charset="0"/>
                        </a:rPr>
                        <a:t>1,8</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nl-NL" sz="1200" u="none" strike="noStrike">
                          <a:effectLst/>
                          <a:latin typeface="Arial" panose="020B0604020202020204" pitchFamily="34" charset="0"/>
                          <a:cs typeface="Arial" panose="020B0604020202020204" pitchFamily="34" charset="0"/>
                        </a:rPr>
                        <a:t>Naar Holwierde</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l-NL" sz="1200" u="none" strike="noStrike" dirty="0">
                          <a:effectLst/>
                          <a:latin typeface="Arial" panose="020B0604020202020204" pitchFamily="34" charset="0"/>
                          <a:cs typeface="Arial" panose="020B0604020202020204" pitchFamily="34" charset="0"/>
                        </a:rPr>
                        <a:t>0,7</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229">
                <a:tc>
                  <a:txBody>
                    <a:bodyPr/>
                    <a:lstStyle/>
                    <a:p>
                      <a:pPr algn="l" fontAlgn="b"/>
                      <a:r>
                        <a:rPr lang="nl-NL" sz="1200" u="none" strike="noStrike" dirty="0">
                          <a:effectLst/>
                          <a:latin typeface="Arial" panose="020B0604020202020204" pitchFamily="34" charset="0"/>
                          <a:cs typeface="Arial" panose="020B0604020202020204" pitchFamily="34" charset="0"/>
                        </a:rPr>
                        <a:t>Afslag Krewerd</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a:effectLst/>
                          <a:latin typeface="Arial" panose="020B0604020202020204" pitchFamily="34" charset="0"/>
                          <a:cs typeface="Arial" panose="020B0604020202020204" pitchFamily="34" charset="0"/>
                        </a:rPr>
                        <a:t>7</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dirty="0">
                          <a:effectLst/>
                          <a:latin typeface="Arial" panose="020B0604020202020204" pitchFamily="34" charset="0"/>
                          <a:cs typeface="Arial" panose="020B0604020202020204" pitchFamily="34" charset="0"/>
                        </a:rPr>
                        <a:t>0,6</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nl-NL" sz="1200" u="none" strike="noStrike">
                          <a:effectLst/>
                          <a:latin typeface="Arial" panose="020B0604020202020204" pitchFamily="34" charset="0"/>
                          <a:cs typeface="Arial" panose="020B0604020202020204" pitchFamily="34" charset="0"/>
                        </a:rPr>
                        <a:t>Naar Krewerd</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l-NL" sz="1200" u="none" strike="noStrike" dirty="0">
                          <a:effectLst/>
                          <a:latin typeface="Arial" panose="020B0604020202020204" pitchFamily="34" charset="0"/>
                          <a:cs typeface="Arial" panose="020B0604020202020204" pitchFamily="34" charset="0"/>
                        </a:rPr>
                        <a:t>0,5</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229">
                <a:tc>
                  <a:txBody>
                    <a:bodyPr/>
                    <a:lstStyle/>
                    <a:p>
                      <a:pPr algn="l" fontAlgn="b"/>
                      <a:r>
                        <a:rPr lang="nl-NL" sz="1200" u="none" strike="noStrike" dirty="0">
                          <a:effectLst/>
                          <a:latin typeface="Arial" panose="020B0604020202020204" pitchFamily="34" charset="0"/>
                          <a:cs typeface="Arial" panose="020B0604020202020204" pitchFamily="34" charset="0"/>
                        </a:rPr>
                        <a:t>Leege Maar afslag Losdorp</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a:effectLst/>
                          <a:latin typeface="Arial" panose="020B0604020202020204" pitchFamily="34" charset="0"/>
                          <a:cs typeface="Arial" panose="020B0604020202020204" pitchFamily="34" charset="0"/>
                        </a:rPr>
                        <a:t>10,4</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dirty="0">
                          <a:effectLst/>
                          <a:latin typeface="Arial" panose="020B0604020202020204" pitchFamily="34" charset="0"/>
                          <a:cs typeface="Arial" panose="020B0604020202020204" pitchFamily="34" charset="0"/>
                        </a:rPr>
                        <a:t>3,4</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nl-NL" sz="1200" u="none" strike="noStrike">
                          <a:effectLst/>
                          <a:latin typeface="Arial" panose="020B0604020202020204" pitchFamily="34" charset="0"/>
                          <a:cs typeface="Arial" panose="020B0604020202020204" pitchFamily="34" charset="0"/>
                        </a:rPr>
                        <a:t>Naar Losdorp</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l-NL" sz="1200" u="none" strike="noStrike" dirty="0">
                          <a:effectLst/>
                          <a:latin typeface="Arial" panose="020B0604020202020204" pitchFamily="34" charset="0"/>
                          <a:cs typeface="Arial" panose="020B0604020202020204" pitchFamily="34" charset="0"/>
                        </a:rPr>
                        <a:t>1</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229">
                <a:tc>
                  <a:txBody>
                    <a:bodyPr/>
                    <a:lstStyle/>
                    <a:p>
                      <a:pPr algn="l" fontAlgn="b"/>
                      <a:r>
                        <a:rPr lang="nl-NL" sz="1200" u="none" strike="noStrike" dirty="0">
                          <a:effectLst/>
                          <a:latin typeface="Arial" panose="020B0604020202020204" pitchFamily="34" charset="0"/>
                          <a:cs typeface="Arial" panose="020B0604020202020204" pitchFamily="34" charset="0"/>
                        </a:rPr>
                        <a:t>Afslag Godlinze</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a:effectLst/>
                          <a:latin typeface="Arial" panose="020B0604020202020204" pitchFamily="34" charset="0"/>
                          <a:cs typeface="Arial" panose="020B0604020202020204" pitchFamily="34" charset="0"/>
                        </a:rPr>
                        <a:t>10,5</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dirty="0">
                          <a:effectLst/>
                          <a:latin typeface="Arial" panose="020B0604020202020204" pitchFamily="34" charset="0"/>
                          <a:cs typeface="Arial" panose="020B0604020202020204" pitchFamily="34" charset="0"/>
                        </a:rPr>
                        <a:t>0,1</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nl-NL" sz="1200" u="none" strike="noStrike">
                          <a:effectLst/>
                          <a:latin typeface="Arial" panose="020B0604020202020204" pitchFamily="34" charset="0"/>
                          <a:cs typeface="Arial" panose="020B0604020202020204" pitchFamily="34" charset="0"/>
                        </a:rPr>
                        <a:t>Naar Godlinze</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l-NL" sz="1200" u="none" strike="noStrike" dirty="0">
                          <a:effectLst/>
                          <a:latin typeface="Arial" panose="020B0604020202020204" pitchFamily="34" charset="0"/>
                          <a:cs typeface="Arial" panose="020B0604020202020204" pitchFamily="34" charset="0"/>
                        </a:rPr>
                        <a:t>1</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459">
                <a:tc>
                  <a:txBody>
                    <a:bodyPr/>
                    <a:lstStyle/>
                    <a:p>
                      <a:pPr algn="l" fontAlgn="b"/>
                      <a:r>
                        <a:rPr lang="nl-NL" sz="1200" u="none" strike="noStrike" dirty="0">
                          <a:effectLst/>
                          <a:latin typeface="Arial" panose="020B0604020202020204" pitchFamily="34" charset="0"/>
                          <a:cs typeface="Arial" panose="020B0604020202020204" pitchFamily="34" charset="0"/>
                        </a:rPr>
                        <a:t>Splitsing Godlinzermaar/Oosterwijtwerdermaar</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a:effectLst/>
                          <a:latin typeface="Arial" panose="020B0604020202020204" pitchFamily="34" charset="0"/>
                          <a:cs typeface="Arial" panose="020B0604020202020204" pitchFamily="34" charset="0"/>
                        </a:rPr>
                        <a:t>14,1</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dirty="0">
                          <a:effectLst/>
                          <a:latin typeface="Arial" panose="020B0604020202020204" pitchFamily="34" charset="0"/>
                          <a:cs typeface="Arial" panose="020B0604020202020204" pitchFamily="34" charset="0"/>
                        </a:rPr>
                        <a:t>3,7</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nl-NL" sz="1200" u="none" strike="noStrike">
                          <a:effectLst/>
                          <a:latin typeface="Arial" panose="020B0604020202020204" pitchFamily="34" charset="0"/>
                          <a:cs typeface="Arial" panose="020B0604020202020204" pitchFamily="34" charset="0"/>
                        </a:rPr>
                        <a:t>Naar Leermens</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l-NL" sz="1200" u="none" strike="noStrike" dirty="0">
                          <a:effectLst/>
                          <a:latin typeface="Arial" panose="020B0604020202020204" pitchFamily="34" charset="0"/>
                          <a:cs typeface="Arial" panose="020B0604020202020204" pitchFamily="34" charset="0"/>
                        </a:rPr>
                        <a:t>0,5</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229">
                <a:tc>
                  <a:txBody>
                    <a:bodyPr/>
                    <a:lstStyle/>
                    <a:p>
                      <a:pPr algn="l" fontAlgn="b"/>
                      <a:r>
                        <a:rPr lang="nl-NL" sz="1200" u="none" strike="noStrike" dirty="0">
                          <a:effectLst/>
                          <a:latin typeface="Arial" panose="020B0604020202020204" pitchFamily="34" charset="0"/>
                          <a:cs typeface="Arial" panose="020B0604020202020204" pitchFamily="34" charset="0"/>
                        </a:rPr>
                        <a:t>Afslag </a:t>
                      </a:r>
                      <a:r>
                        <a:rPr lang="nl-NL" sz="1200" u="none" strike="noStrike" dirty="0" err="1">
                          <a:effectLst/>
                          <a:latin typeface="Arial" panose="020B0604020202020204" pitchFamily="34" charset="0"/>
                          <a:cs typeface="Arial" panose="020B0604020202020204" pitchFamily="34" charset="0"/>
                        </a:rPr>
                        <a:t>Eenumermaar</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a:effectLst/>
                          <a:latin typeface="Arial" panose="020B0604020202020204" pitchFamily="34" charset="0"/>
                          <a:cs typeface="Arial" panose="020B0604020202020204" pitchFamily="34" charset="0"/>
                        </a:rPr>
                        <a:t>14,3</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dirty="0">
                          <a:effectLst/>
                          <a:latin typeface="Arial" panose="020B0604020202020204" pitchFamily="34" charset="0"/>
                          <a:cs typeface="Arial" panose="020B0604020202020204" pitchFamily="34" charset="0"/>
                        </a:rPr>
                        <a:t>0,2</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nl-NL" sz="1200" u="none" strike="noStrike">
                          <a:effectLst/>
                          <a:latin typeface="Arial" panose="020B0604020202020204" pitchFamily="34" charset="0"/>
                          <a:cs typeface="Arial" panose="020B0604020202020204" pitchFamily="34" charset="0"/>
                        </a:rPr>
                        <a:t>Naar Dieftil</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l-NL" sz="1200" u="none" strike="noStrike" dirty="0">
                          <a:effectLst/>
                          <a:latin typeface="Arial" panose="020B0604020202020204" pitchFamily="34" charset="0"/>
                          <a:cs typeface="Arial" panose="020B0604020202020204" pitchFamily="34" charset="0"/>
                        </a:rPr>
                        <a:t>0,4</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229">
                <a:tc>
                  <a:txBody>
                    <a:bodyPr/>
                    <a:lstStyle/>
                    <a:p>
                      <a:pPr algn="l" fontAlgn="b"/>
                      <a:r>
                        <a:rPr lang="nl-NL" sz="1200" u="none" strike="noStrike" dirty="0">
                          <a:effectLst/>
                          <a:latin typeface="Arial" panose="020B0604020202020204" pitchFamily="34" charset="0"/>
                          <a:cs typeface="Arial" panose="020B0604020202020204" pitchFamily="34" charset="0"/>
                        </a:rPr>
                        <a:t>Afslag Oosterwijtwerdermaar-Damsterdiep</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a:effectLst/>
                          <a:latin typeface="Arial" panose="020B0604020202020204" pitchFamily="34" charset="0"/>
                          <a:cs typeface="Arial" panose="020B0604020202020204" pitchFamily="34" charset="0"/>
                        </a:rPr>
                        <a:t>16,7</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dirty="0">
                          <a:effectLst/>
                          <a:latin typeface="Arial" panose="020B0604020202020204" pitchFamily="34" charset="0"/>
                          <a:cs typeface="Arial" panose="020B0604020202020204" pitchFamily="34" charset="0"/>
                        </a:rPr>
                        <a:t>2,4</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nl-NL" sz="1200" u="none" strike="noStrike">
                          <a:effectLst/>
                          <a:latin typeface="Arial" panose="020B0604020202020204" pitchFamily="34" charset="0"/>
                          <a:cs typeface="Arial" panose="020B0604020202020204" pitchFamily="34" charset="0"/>
                        </a:rPr>
                        <a:t>Naar camping Ekenstein</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l-NL" sz="1200" u="none" strike="noStrike" dirty="0">
                          <a:effectLst/>
                          <a:latin typeface="Arial" panose="020B0604020202020204" pitchFamily="34" charset="0"/>
                          <a:cs typeface="Arial" panose="020B0604020202020204" pitchFamily="34" charset="0"/>
                        </a:rPr>
                        <a:t>0,9</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229">
                <a:tc>
                  <a:txBody>
                    <a:bodyPr/>
                    <a:lstStyle/>
                    <a:p>
                      <a:pPr algn="l" fontAlgn="b"/>
                      <a:r>
                        <a:rPr lang="nl-NL" sz="1200" u="none" strike="noStrike" dirty="0">
                          <a:effectLst/>
                          <a:latin typeface="Arial" panose="020B0604020202020204" pitchFamily="34" charset="0"/>
                          <a:cs typeface="Arial" panose="020B0604020202020204" pitchFamily="34" charset="0"/>
                        </a:rPr>
                        <a:t>Hangende tuinen</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a:effectLst/>
                          <a:latin typeface="Arial" panose="020B0604020202020204" pitchFamily="34" charset="0"/>
                          <a:cs typeface="Arial" panose="020B0604020202020204" pitchFamily="34" charset="0"/>
                        </a:rPr>
                        <a:t>19,4</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dirty="0">
                          <a:effectLst/>
                          <a:latin typeface="Arial" panose="020B0604020202020204" pitchFamily="34" charset="0"/>
                          <a:cs typeface="Arial" panose="020B0604020202020204" pitchFamily="34" charset="0"/>
                        </a:rPr>
                        <a:t>2,7</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nl-NL" sz="1200" u="none" strike="noStrike">
                          <a:effectLst/>
                          <a:latin typeface="Arial" panose="020B0604020202020204" pitchFamily="34" charset="0"/>
                          <a:cs typeface="Arial" panose="020B0604020202020204" pitchFamily="34" charset="0"/>
                        </a:rPr>
                        <a:t> </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l-NL" sz="1200" u="none" strike="noStrike" dirty="0">
                          <a:effectLst/>
                          <a:latin typeface="Arial" panose="020B0604020202020204" pitchFamily="34" charset="0"/>
                          <a:cs typeface="Arial" panose="020B0604020202020204" pitchFamily="34" charset="0"/>
                        </a:rPr>
                        <a:t> </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0551">
                <a:tc>
                  <a:txBody>
                    <a:bodyPr/>
                    <a:lstStyle/>
                    <a:p>
                      <a:pPr algn="l" fontAlgn="b"/>
                      <a:r>
                        <a:rPr lang="nl-NL" sz="1200" u="none" strike="noStrike" dirty="0">
                          <a:effectLst/>
                          <a:latin typeface="Arial" panose="020B0604020202020204" pitchFamily="34" charset="0"/>
                          <a:cs typeface="Arial" panose="020B0604020202020204" pitchFamily="34" charset="0"/>
                        </a:rPr>
                        <a:t>Afslag </a:t>
                      </a:r>
                      <a:r>
                        <a:rPr lang="nl-NL" sz="1200" u="none" strike="noStrike" dirty="0" err="1">
                          <a:effectLst/>
                          <a:latin typeface="Arial" panose="020B0604020202020204" pitchFamily="34" charset="0"/>
                          <a:cs typeface="Arial" panose="020B0604020202020204" pitchFamily="34" charset="0"/>
                        </a:rPr>
                        <a:t>Uitwierdermaar</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a:effectLst/>
                          <a:latin typeface="Arial" panose="020B0604020202020204" pitchFamily="34" charset="0"/>
                          <a:cs typeface="Arial" panose="020B0604020202020204" pitchFamily="34" charset="0"/>
                        </a:rPr>
                        <a:t>21,2</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dirty="0">
                          <a:effectLst/>
                          <a:latin typeface="Arial" panose="020B0604020202020204" pitchFamily="34" charset="0"/>
                          <a:cs typeface="Arial" panose="020B0604020202020204" pitchFamily="34" charset="0"/>
                        </a:rPr>
                        <a:t>1,8</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nl-NL" sz="1200" u="none" strike="noStrike" dirty="0">
                          <a:effectLst/>
                          <a:latin typeface="Arial" panose="020B0604020202020204" pitchFamily="34" charset="0"/>
                          <a:cs typeface="Arial" panose="020B0604020202020204" pitchFamily="34" charset="0"/>
                        </a:rPr>
                        <a:t> </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l-NL" sz="1200" u="none" strike="noStrike" dirty="0">
                          <a:effectLst/>
                          <a:latin typeface="Arial" panose="020B0604020202020204" pitchFamily="34" charset="0"/>
                          <a:cs typeface="Arial" panose="020B0604020202020204" pitchFamily="34" charset="0"/>
                        </a:rPr>
                        <a:t>Extra's heen en terug</a:t>
                      </a:r>
                      <a:endParaRPr lang="nl-NL" sz="1200" b="1"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229">
                <a:tc>
                  <a:txBody>
                    <a:bodyPr/>
                    <a:lstStyle/>
                    <a:p>
                      <a:pPr algn="l" fontAlgn="b"/>
                      <a:r>
                        <a:rPr lang="nl-NL" sz="1200" u="none" strike="noStrike" dirty="0">
                          <a:effectLst/>
                          <a:latin typeface="Arial" panose="020B0604020202020204" pitchFamily="34" charset="0"/>
                          <a:cs typeface="Arial" panose="020B0604020202020204" pitchFamily="34" charset="0"/>
                        </a:rPr>
                        <a:t>KZRV Neptunus</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dirty="0">
                          <a:effectLst/>
                          <a:latin typeface="Arial" panose="020B0604020202020204" pitchFamily="34" charset="0"/>
                          <a:cs typeface="Arial" panose="020B0604020202020204" pitchFamily="34" charset="0"/>
                        </a:rPr>
                        <a:t>22,4</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u="none" strike="noStrike" dirty="0">
                          <a:effectLst/>
                          <a:latin typeface="Arial" panose="020B0604020202020204" pitchFamily="34" charset="0"/>
                          <a:cs typeface="Arial" panose="020B0604020202020204" pitchFamily="34" charset="0"/>
                        </a:rPr>
                        <a:t>1,2</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nl-NL" sz="1200" u="none" strike="noStrike">
                          <a:effectLst/>
                          <a:latin typeface="Arial" panose="020B0604020202020204" pitchFamily="34" charset="0"/>
                          <a:cs typeface="Arial" panose="020B0604020202020204" pitchFamily="34" charset="0"/>
                        </a:rPr>
                        <a:t> </a:t>
                      </a:r>
                      <a:endParaRPr lang="nl-NL" sz="1200" b="0" i="0" u="none" strike="noStrike">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l-NL" sz="1200" u="none" strike="noStrike" dirty="0">
                          <a:effectLst/>
                          <a:latin typeface="Arial" panose="020B0604020202020204" pitchFamily="34" charset="0"/>
                          <a:cs typeface="Arial" panose="020B0604020202020204" pitchFamily="34" charset="0"/>
                        </a:rPr>
                        <a:t>12</a:t>
                      </a:r>
                      <a:endParaRPr lang="nl-NL" sz="1200" b="0"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089">
                <a:tc>
                  <a:txBody>
                    <a:bodyPr/>
                    <a:lstStyle/>
                    <a:p>
                      <a:pPr algn="r" fontAlgn="b"/>
                      <a:r>
                        <a:rPr lang="nl-NL" sz="1200" b="1" u="none" strike="noStrike" dirty="0">
                          <a:effectLst/>
                          <a:latin typeface="Arial" panose="020B0604020202020204" pitchFamily="34" charset="0"/>
                          <a:cs typeface="Arial" panose="020B0604020202020204" pitchFamily="34" charset="0"/>
                        </a:rPr>
                        <a:t>Totaal (km)</a:t>
                      </a:r>
                      <a:endParaRPr lang="nl-NL" sz="1200" b="1"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b="1" u="none" strike="noStrike" dirty="0">
                          <a:effectLst/>
                          <a:latin typeface="Arial" panose="020B0604020202020204" pitchFamily="34" charset="0"/>
                          <a:cs typeface="Arial" panose="020B0604020202020204" pitchFamily="34" charset="0"/>
                        </a:rPr>
                        <a:t> </a:t>
                      </a:r>
                      <a:endParaRPr lang="nl-NL" sz="1200" b="1"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200" b="1" u="none" strike="noStrike" dirty="0">
                          <a:effectLst/>
                          <a:latin typeface="Arial" panose="020B0604020202020204" pitchFamily="34" charset="0"/>
                          <a:cs typeface="Arial" panose="020B0604020202020204" pitchFamily="34" charset="0"/>
                        </a:rPr>
                        <a:t>22,5</a:t>
                      </a:r>
                      <a:endParaRPr lang="nl-NL" sz="1200" b="1"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nl-NL" sz="1200" b="1" u="none" strike="noStrike" dirty="0">
                          <a:effectLst/>
                          <a:latin typeface="Arial" panose="020B0604020202020204" pitchFamily="34" charset="0"/>
                          <a:cs typeface="Arial" panose="020B0604020202020204" pitchFamily="34" charset="0"/>
                        </a:rPr>
                        <a:t>Met alle extra's</a:t>
                      </a:r>
                      <a:endParaRPr lang="nl-NL" sz="1200" b="1"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nl-NL" sz="1200" b="1" u="none" strike="noStrike" dirty="0">
                          <a:effectLst/>
                          <a:latin typeface="Arial" panose="020B0604020202020204" pitchFamily="34" charset="0"/>
                          <a:cs typeface="Arial" panose="020B0604020202020204" pitchFamily="34" charset="0"/>
                        </a:rPr>
                        <a:t>34,5</a:t>
                      </a:r>
                      <a:endParaRPr lang="nl-NL" sz="1200" b="1" i="0" u="none" strike="noStrike" dirty="0">
                        <a:solidFill>
                          <a:srgbClr val="000000"/>
                        </a:solidFill>
                        <a:effectLst/>
                        <a:latin typeface="Arial" panose="020B0604020202020204" pitchFamily="34" charset="0"/>
                        <a:cs typeface="Arial" panose="020B0604020202020204" pitchFamily="34" charset="0"/>
                      </a:endParaRPr>
                    </a:p>
                  </a:txBody>
                  <a:tcPr marL="5800" marR="5800" marT="58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6867879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TotalTime>
  <Words>726</Words>
  <Application>Microsoft Office PowerPoint</Application>
  <PresentationFormat>Aangepast</PresentationFormat>
  <Paragraphs>144</Paragraphs>
  <Slides>6</Slides>
  <Notes>0</Notes>
  <HiddenSlides>0</HiddenSlides>
  <MMClips>0</MMClips>
  <ScaleCrop>false</ScaleCrop>
  <HeadingPairs>
    <vt:vector size="4" baseType="variant">
      <vt:variant>
        <vt:lpstr>Thema</vt:lpstr>
      </vt:variant>
      <vt:variant>
        <vt:i4>1</vt:i4>
      </vt:variant>
      <vt:variant>
        <vt:lpstr>Diatitels</vt:lpstr>
      </vt:variant>
      <vt:variant>
        <vt:i4>6</vt:i4>
      </vt:variant>
    </vt:vector>
  </HeadingPairs>
  <TitlesOfParts>
    <vt:vector size="7" baseType="lpstr">
      <vt:lpstr>Kantoorthema</vt:lpstr>
      <vt:lpstr>Marentocht Oost,  Neptunus (23 – 34 km)</vt:lpstr>
      <vt:lpstr>PowerPoint-presentatie</vt:lpstr>
      <vt:lpstr>PowerPoint-presentatie</vt:lpstr>
      <vt:lpstr>PowerPoint-presentatie</vt:lpstr>
      <vt:lpstr>PowerPoint-presentatie</vt:lpstr>
      <vt:lpstr>PowerPoint-presentatie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b.goedewaagen@citeq.nl</dc:creator>
  <cp:lastModifiedBy>Gerda</cp:lastModifiedBy>
  <cp:revision>44</cp:revision>
  <dcterms:created xsi:type="dcterms:W3CDTF">2020-06-01T15:45:09Z</dcterms:created>
  <dcterms:modified xsi:type="dcterms:W3CDTF">2023-02-07T15:08:15Z</dcterms:modified>
</cp:coreProperties>
</file>